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1" r:id="rId3"/>
    <p:sldId id="278" r:id="rId4"/>
    <p:sldId id="279" r:id="rId5"/>
    <p:sldId id="293" r:id="rId6"/>
    <p:sldId id="280" r:id="rId7"/>
    <p:sldId id="285" r:id="rId8"/>
    <p:sldId id="275" r:id="rId9"/>
    <p:sldId id="286" r:id="rId10"/>
    <p:sldId id="292" r:id="rId11"/>
    <p:sldId id="288" r:id="rId12"/>
    <p:sldId id="277" r:id="rId13"/>
    <p:sldId id="262" r:id="rId14"/>
    <p:sldId id="289" r:id="rId15"/>
    <p:sldId id="291" r:id="rId16"/>
    <p:sldId id="290" r:id="rId17"/>
    <p:sldId id="259"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23" autoAdjust="0"/>
    <p:restoredTop sz="95201" autoAdjust="0"/>
  </p:normalViewPr>
  <p:slideViewPr>
    <p:cSldViewPr snapToGrid="0">
      <p:cViewPr varScale="1">
        <p:scale>
          <a:sx n="81" d="100"/>
          <a:sy n="81" d="100"/>
        </p:scale>
        <p:origin x="3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155679D-98B9-4EC5-A7BE-CBFD6976B5EA}" type="datetimeFigureOut">
              <a:rPr lang="en-US" smtClean="0"/>
              <a:t>2/18/2026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68CA1B-DF01-4E26-86FF-D2B98B29043C}" type="slidenum">
              <a:rPr lang="en-US" smtClean="0"/>
              <a:t>‹#›</a:t>
            </a:fld>
            <a:endParaRPr lang="en-US"/>
          </a:p>
        </p:txBody>
      </p:sp>
    </p:spTree>
    <p:extLst>
      <p:ext uri="{BB962C8B-B14F-4D97-AF65-F5344CB8AC3E}">
        <p14:creationId xmlns:p14="http://schemas.microsoft.com/office/powerpoint/2010/main" val="281325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68CA1B-DF01-4E26-86FF-D2B98B29043C}" type="slidenum">
              <a:rPr lang="en-US" smtClean="0"/>
              <a:t>1</a:t>
            </a:fld>
            <a:endParaRPr lang="en-US"/>
          </a:p>
        </p:txBody>
      </p:sp>
    </p:spTree>
    <p:extLst>
      <p:ext uri="{BB962C8B-B14F-4D97-AF65-F5344CB8AC3E}">
        <p14:creationId xmlns:p14="http://schemas.microsoft.com/office/powerpoint/2010/main" val="26991154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10</a:t>
            </a:fld>
            <a:endParaRPr lang="en-US">
              <a:solidFill>
                <a:prstClr val="black"/>
              </a:solidFill>
              <a:latin typeface="Calibri" panose="020F0502020204030204"/>
            </a:endParaRPr>
          </a:p>
        </p:txBody>
      </p:sp>
    </p:spTree>
    <p:extLst>
      <p:ext uri="{BB962C8B-B14F-4D97-AF65-F5344CB8AC3E}">
        <p14:creationId xmlns:p14="http://schemas.microsoft.com/office/powerpoint/2010/main" val="446944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11</a:t>
            </a:fld>
            <a:endParaRPr lang="en-US">
              <a:solidFill>
                <a:prstClr val="black"/>
              </a:solidFill>
              <a:latin typeface="Calibri" panose="020F0502020204030204"/>
            </a:endParaRPr>
          </a:p>
        </p:txBody>
      </p:sp>
    </p:spTree>
    <p:extLst>
      <p:ext uri="{BB962C8B-B14F-4D97-AF65-F5344CB8AC3E}">
        <p14:creationId xmlns:p14="http://schemas.microsoft.com/office/powerpoint/2010/main" val="330848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12</a:t>
            </a:fld>
            <a:endParaRPr lang="en-US"/>
          </a:p>
        </p:txBody>
      </p:sp>
    </p:spTree>
    <p:extLst>
      <p:ext uri="{BB962C8B-B14F-4D97-AF65-F5344CB8AC3E}">
        <p14:creationId xmlns:p14="http://schemas.microsoft.com/office/powerpoint/2010/main" val="3500781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13</a:t>
            </a:fld>
            <a:endParaRPr lang="en-US"/>
          </a:p>
        </p:txBody>
      </p:sp>
    </p:spTree>
    <p:extLst>
      <p:ext uri="{BB962C8B-B14F-4D97-AF65-F5344CB8AC3E}">
        <p14:creationId xmlns:p14="http://schemas.microsoft.com/office/powerpoint/2010/main" val="16333522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14</a:t>
            </a:fld>
            <a:endParaRPr lang="en-US">
              <a:solidFill>
                <a:prstClr val="black"/>
              </a:solidFill>
              <a:latin typeface="Calibri" panose="020F0502020204030204"/>
            </a:endParaRPr>
          </a:p>
        </p:txBody>
      </p:sp>
    </p:spTree>
    <p:extLst>
      <p:ext uri="{BB962C8B-B14F-4D97-AF65-F5344CB8AC3E}">
        <p14:creationId xmlns:p14="http://schemas.microsoft.com/office/powerpoint/2010/main" val="1646952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15</a:t>
            </a:fld>
            <a:endParaRPr lang="en-US">
              <a:solidFill>
                <a:prstClr val="black"/>
              </a:solidFill>
              <a:latin typeface="Calibri" panose="020F0502020204030204"/>
            </a:endParaRPr>
          </a:p>
        </p:txBody>
      </p:sp>
    </p:spTree>
    <p:extLst>
      <p:ext uri="{BB962C8B-B14F-4D97-AF65-F5344CB8AC3E}">
        <p14:creationId xmlns:p14="http://schemas.microsoft.com/office/powerpoint/2010/main" val="2037952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16</a:t>
            </a:fld>
            <a:endParaRPr lang="en-US">
              <a:solidFill>
                <a:prstClr val="black"/>
              </a:solidFill>
              <a:latin typeface="Calibri" panose="020F0502020204030204"/>
            </a:endParaRPr>
          </a:p>
        </p:txBody>
      </p:sp>
    </p:spTree>
    <p:extLst>
      <p:ext uri="{BB962C8B-B14F-4D97-AF65-F5344CB8AC3E}">
        <p14:creationId xmlns:p14="http://schemas.microsoft.com/office/powerpoint/2010/main" val="3578957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17</a:t>
            </a:fld>
            <a:endParaRPr lang="en-US"/>
          </a:p>
        </p:txBody>
      </p:sp>
    </p:spTree>
    <p:extLst>
      <p:ext uri="{BB962C8B-B14F-4D97-AF65-F5344CB8AC3E}">
        <p14:creationId xmlns:p14="http://schemas.microsoft.com/office/powerpoint/2010/main" val="2275814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Spectators- Specify the issues as well. </a:t>
            </a:r>
          </a:p>
          <a:p>
            <a:r>
              <a:rPr lang="en-US" dirty="0"/>
              <a:t>Most venues are not schools- the events are hosted in community/private facilities. Spectator laws in the state of Oregon may apply to the rented facility. </a:t>
            </a:r>
          </a:p>
        </p:txBody>
      </p:sp>
      <p:sp>
        <p:nvSpPr>
          <p:cNvPr id="4" name="Slide Number Placeholder 3"/>
          <p:cNvSpPr>
            <a:spLocks noGrp="1"/>
          </p:cNvSpPr>
          <p:nvPr>
            <p:ph type="sldNum" sz="quarter" idx="5"/>
          </p:nvPr>
        </p:nvSpPr>
        <p:spPr/>
        <p:txBody>
          <a:bodyPr/>
          <a:lstStyle/>
          <a:p>
            <a:fld id="{9168CA1B-DF01-4E26-86FF-D2B98B29043C}" type="slidenum">
              <a:rPr lang="en-US" smtClean="0"/>
              <a:t>2</a:t>
            </a:fld>
            <a:endParaRPr lang="en-US"/>
          </a:p>
        </p:txBody>
      </p:sp>
    </p:spTree>
    <p:extLst>
      <p:ext uri="{BB962C8B-B14F-4D97-AF65-F5344CB8AC3E}">
        <p14:creationId xmlns:p14="http://schemas.microsoft.com/office/powerpoint/2010/main" val="420776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3</a:t>
            </a:fld>
            <a:endParaRPr lang="en-US"/>
          </a:p>
        </p:txBody>
      </p:sp>
    </p:spTree>
    <p:extLst>
      <p:ext uri="{BB962C8B-B14F-4D97-AF65-F5344CB8AC3E}">
        <p14:creationId xmlns:p14="http://schemas.microsoft.com/office/powerpoint/2010/main" val="2008714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4</a:t>
            </a:fld>
            <a:endParaRPr lang="en-US"/>
          </a:p>
        </p:txBody>
      </p:sp>
    </p:spTree>
    <p:extLst>
      <p:ext uri="{BB962C8B-B14F-4D97-AF65-F5344CB8AC3E}">
        <p14:creationId xmlns:p14="http://schemas.microsoft.com/office/powerpoint/2010/main" val="4007098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5</a:t>
            </a:fld>
            <a:endParaRPr lang="en-US"/>
          </a:p>
        </p:txBody>
      </p:sp>
    </p:spTree>
    <p:extLst>
      <p:ext uri="{BB962C8B-B14F-4D97-AF65-F5344CB8AC3E}">
        <p14:creationId xmlns:p14="http://schemas.microsoft.com/office/powerpoint/2010/main" val="255986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6</a:t>
            </a:fld>
            <a:endParaRPr lang="en-US"/>
          </a:p>
        </p:txBody>
      </p:sp>
    </p:spTree>
    <p:extLst>
      <p:ext uri="{BB962C8B-B14F-4D97-AF65-F5344CB8AC3E}">
        <p14:creationId xmlns:p14="http://schemas.microsoft.com/office/powerpoint/2010/main" val="117944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7</a:t>
            </a:fld>
            <a:endParaRPr lang="en-US"/>
          </a:p>
        </p:txBody>
      </p:sp>
    </p:spTree>
    <p:extLst>
      <p:ext uri="{BB962C8B-B14F-4D97-AF65-F5344CB8AC3E}">
        <p14:creationId xmlns:p14="http://schemas.microsoft.com/office/powerpoint/2010/main" val="4001224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68CA1B-DF01-4E26-86FF-D2B98B29043C}" type="slidenum">
              <a:rPr lang="en-US" smtClean="0"/>
              <a:t>8</a:t>
            </a:fld>
            <a:endParaRPr lang="en-US"/>
          </a:p>
        </p:txBody>
      </p:sp>
    </p:spTree>
    <p:extLst>
      <p:ext uri="{BB962C8B-B14F-4D97-AF65-F5344CB8AC3E}">
        <p14:creationId xmlns:p14="http://schemas.microsoft.com/office/powerpoint/2010/main" val="28616341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774"/>
            <a:fld id="{9168CA1B-DF01-4E26-86FF-D2B98B29043C}" type="slidenum">
              <a:rPr lang="en-US">
                <a:solidFill>
                  <a:prstClr val="black"/>
                </a:solidFill>
                <a:latin typeface="Calibri" panose="020F0502020204030204"/>
              </a:rPr>
              <a:pPr defTabSz="931774"/>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155862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A26FF-DCA1-49E6-BD4A-E289B0992B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515D88-FD39-487B-ADBC-88AAF0E52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65B8AC-720F-4AFF-A1B5-1FAB8F6BC917}"/>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167FC2E5-700E-4571-AF0D-59C0D2D86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1B874-0A4D-4850-9925-81B29C397C22}"/>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97333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47728-ED03-4A1A-B5FA-480DC8D04D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B61CC4-B8F7-4342-901B-5340467BB9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7CC546-C198-40C9-8321-A815E84C6FBC}"/>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55836FCB-EB63-4E35-B363-502681897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7BF654-56A2-4EBF-B797-F2A05936FBD2}"/>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897261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FAA61F-64FB-4E83-8B0C-773D91F3A7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F96308-4A8C-4D7C-99CE-8166B9E570A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361C56-B482-48AE-A460-0D774564A83D}"/>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EE19175A-963A-4A1D-9BB4-2B15990EE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2E8663-95C9-4F58-8FA7-E91F57BE6EEB}"/>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0670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0EDD0-C9C2-4BB6-A359-91C1DA807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EE165F-49F6-46DF-A506-2C1278B03F0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A8C368-3821-4C3D-BB98-A86394B2B469}"/>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5887198F-BC8C-4BBC-B9A0-D1D7462F9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25CD63-B820-4740-A2D5-7C7F235AF971}"/>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36386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5E425-1BDD-4D42-AB8A-F6DCBF7E5C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7CFA32-0A17-44BC-BE04-A2A23831F0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44C71CF-09AB-451D-9910-AAEEEC70F070}"/>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02D09786-6428-42E0-AED6-7F06E909A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D2FCCC-AB10-4F30-88C2-B29EF7A6E8EE}"/>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58802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447B8-50E3-47BA-B701-E4B77C0693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6078E5-7339-4DDE-B6C6-69369609276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612E8C-A0F3-4D83-8010-A809ED284CE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1E39CB-4941-4B4C-B634-BB630539B35C}"/>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6" name="Footer Placeholder 5">
            <a:extLst>
              <a:ext uri="{FF2B5EF4-FFF2-40B4-BE49-F238E27FC236}">
                <a16:creationId xmlns:a16="http://schemas.microsoft.com/office/drawing/2014/main" id="{241AC58C-078A-48E1-802D-AFC68FE7EA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39F2A1-AA7A-4B3D-9E88-96B98BB7B6FC}"/>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6138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CBCC4-8D1C-4CF2-B7FA-29277FB8AB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5B2C86-6225-48B2-A5E6-9380FC9B4F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DA1AB13-3E21-435C-B63B-ACB5CB8205F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036341-EC08-44DD-9CEF-7D72BB26B1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026F1FF-4805-46C1-81D9-A35542C811A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478D8-174F-4AE0-BA1F-B27D78FA37E3}"/>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8" name="Footer Placeholder 7">
            <a:extLst>
              <a:ext uri="{FF2B5EF4-FFF2-40B4-BE49-F238E27FC236}">
                <a16:creationId xmlns:a16="http://schemas.microsoft.com/office/drawing/2014/main" id="{65C2F60B-A402-4D69-B1DA-6D3E3AFA64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9B9004-B47A-4DE2-AA2C-4F3BC36FEF12}"/>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73471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770B7-2145-4EB4-86E0-5710ECB6F1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8127DB-433F-4C64-ACC0-2D1D7AB2C0D0}"/>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4" name="Footer Placeholder 3">
            <a:extLst>
              <a:ext uri="{FF2B5EF4-FFF2-40B4-BE49-F238E27FC236}">
                <a16:creationId xmlns:a16="http://schemas.microsoft.com/office/drawing/2014/main" id="{2825DAA9-0ABB-42CF-8395-56B655AA81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CBB0C1-5FB3-430A-BF58-CFD1BE9970FC}"/>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87739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5913A0-3BB3-44F0-BD51-19644ACF8787}"/>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3" name="Footer Placeholder 2">
            <a:extLst>
              <a:ext uri="{FF2B5EF4-FFF2-40B4-BE49-F238E27FC236}">
                <a16:creationId xmlns:a16="http://schemas.microsoft.com/office/drawing/2014/main" id="{15D6217B-EA77-4203-A050-5991662742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A72581-A37B-44A4-AEA4-55AC65D79933}"/>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152563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70B8-AAD2-4C30-8CFB-FCDC9A0218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6F8F4D-3044-4F43-ADEE-6A186429D1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0F1567-BE46-4C45-B041-210A3AC061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51725A-5402-4ED7-829E-A319C6660FA2}"/>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6" name="Footer Placeholder 5">
            <a:extLst>
              <a:ext uri="{FF2B5EF4-FFF2-40B4-BE49-F238E27FC236}">
                <a16:creationId xmlns:a16="http://schemas.microsoft.com/office/drawing/2014/main" id="{3C6812CF-BCAF-4D24-A17E-A063FB6157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01D964-3083-4186-8A7E-DE9AD29B24E8}"/>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441526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3C40E-2D29-42D5-8619-10C5553DD3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4B6F68-5A3F-42DF-98E2-461AD3FAB2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CFA7C0-5852-44E2-9088-F8DCD6DAD7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7648AC-B9D5-4D25-9495-39DCBE376790}"/>
              </a:ext>
            </a:extLst>
          </p:cNvPr>
          <p:cNvSpPr>
            <a:spLocks noGrp="1"/>
          </p:cNvSpPr>
          <p:nvPr>
            <p:ph type="dt" sz="half" idx="10"/>
          </p:nvPr>
        </p:nvSpPr>
        <p:spPr/>
        <p:txBody>
          <a:bodyPr/>
          <a:lstStyle/>
          <a:p>
            <a:fld id="{951F3A1E-7275-46E3-A5A4-53C810A4AC19}" type="datetimeFigureOut">
              <a:rPr lang="en-US" smtClean="0"/>
              <a:t>2/18/2026</a:t>
            </a:fld>
            <a:endParaRPr lang="en-US"/>
          </a:p>
        </p:txBody>
      </p:sp>
      <p:sp>
        <p:nvSpPr>
          <p:cNvPr id="6" name="Footer Placeholder 5">
            <a:extLst>
              <a:ext uri="{FF2B5EF4-FFF2-40B4-BE49-F238E27FC236}">
                <a16:creationId xmlns:a16="http://schemas.microsoft.com/office/drawing/2014/main" id="{23F05E21-CBF5-4304-871D-FDD63A33C7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903EBA-A6B6-4CAD-8CD5-FD89F2AAE050}"/>
              </a:ext>
            </a:extLst>
          </p:cNvPr>
          <p:cNvSpPr>
            <a:spLocks noGrp="1"/>
          </p:cNvSpPr>
          <p:nvPr>
            <p:ph type="sldNum" sz="quarter" idx="12"/>
          </p:nvPr>
        </p:nvSpPr>
        <p:spPr/>
        <p:txBody>
          <a:bodyPr/>
          <a:lstStyle/>
          <a:p>
            <a:fld id="{1ECFF5FB-1B0F-4D94-903F-F07E16180623}" type="slidenum">
              <a:rPr lang="en-US" smtClean="0"/>
              <a:t>‹#›</a:t>
            </a:fld>
            <a:endParaRPr lang="en-US"/>
          </a:p>
        </p:txBody>
      </p:sp>
    </p:spTree>
    <p:extLst>
      <p:ext uri="{BB962C8B-B14F-4D97-AF65-F5344CB8AC3E}">
        <p14:creationId xmlns:p14="http://schemas.microsoft.com/office/powerpoint/2010/main" val="2230254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4A8A66-066E-44E3-81F4-419C08E96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F51FF1-5D98-414D-B318-60BC720871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B4DF71-CE48-43EE-9187-37383B7539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F3A1E-7275-46E3-A5A4-53C810A4AC19}" type="datetimeFigureOut">
              <a:rPr lang="en-US" smtClean="0"/>
              <a:t>2/18/2026</a:t>
            </a:fld>
            <a:endParaRPr lang="en-US"/>
          </a:p>
        </p:txBody>
      </p:sp>
      <p:sp>
        <p:nvSpPr>
          <p:cNvPr id="5" name="Footer Placeholder 4">
            <a:extLst>
              <a:ext uri="{FF2B5EF4-FFF2-40B4-BE49-F238E27FC236}">
                <a16:creationId xmlns:a16="http://schemas.microsoft.com/office/drawing/2014/main" id="{4FCC7F35-5E50-491D-80BC-941DF85DED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EC9220-C30B-41CA-9B4A-0844DEE131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CFF5FB-1B0F-4D94-903F-F07E16180623}" type="slidenum">
              <a:rPr lang="en-US" smtClean="0"/>
              <a:t>‹#›</a:t>
            </a:fld>
            <a:endParaRPr lang="en-US"/>
          </a:p>
        </p:txBody>
      </p:sp>
    </p:spTree>
    <p:extLst>
      <p:ext uri="{BB962C8B-B14F-4D97-AF65-F5344CB8AC3E}">
        <p14:creationId xmlns:p14="http://schemas.microsoft.com/office/powerpoint/2010/main" val="1567761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osaa.org/activities/bsw"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krisw@osaa.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mailto:swimming.sri@osaa.org" TargetMode="External"/><Relationship Id="rId4" Type="http://schemas.openxmlformats.org/officeDocument/2006/relationships/hyperlink" Target="mailto:patrick.allender@gmail.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ignupgenius.com/go/10C0E4CA8AA23A6F9CF8-62409905-osa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48CBC76-AC24-43BC-B516-2F380BF9FF26}"/>
              </a:ext>
            </a:extLst>
          </p:cNvPr>
          <p:cNvSpPr>
            <a:spLocks noGrp="1"/>
          </p:cNvSpPr>
          <p:nvPr>
            <p:ph type="ctrTitle"/>
          </p:nvPr>
        </p:nvSpPr>
        <p:spPr>
          <a:xfrm>
            <a:off x="1314824" y="735106"/>
            <a:ext cx="10239867" cy="2928470"/>
          </a:xfrm>
        </p:spPr>
        <p:txBody>
          <a:bodyPr anchor="b">
            <a:normAutofit/>
          </a:bodyPr>
          <a:lstStyle/>
          <a:p>
            <a:pPr algn="l"/>
            <a:r>
              <a:rPr lang="en-US" sz="4800" dirty="0">
                <a:solidFill>
                  <a:srgbClr val="FFFFFF"/>
                </a:solidFill>
              </a:rPr>
              <a:t>2025-26 Swimming State Championships</a:t>
            </a:r>
            <a:br>
              <a:rPr lang="en-US" sz="4800" dirty="0">
                <a:solidFill>
                  <a:srgbClr val="FFFFFF"/>
                </a:solidFill>
              </a:rPr>
            </a:br>
            <a:r>
              <a:rPr lang="en-US" sz="4800" dirty="0">
                <a:solidFill>
                  <a:srgbClr val="FFFFFF"/>
                </a:solidFill>
              </a:rPr>
              <a:t>Coaches Meeting </a:t>
            </a:r>
          </a:p>
        </p:txBody>
      </p:sp>
      <p:sp>
        <p:nvSpPr>
          <p:cNvPr id="3" name="Subtitle 2">
            <a:extLst>
              <a:ext uri="{FF2B5EF4-FFF2-40B4-BE49-F238E27FC236}">
                <a16:creationId xmlns:a16="http://schemas.microsoft.com/office/drawing/2014/main" id="{0C7768FC-02F4-4F04-8C9B-7155FC402D86}"/>
              </a:ext>
            </a:extLst>
          </p:cNvPr>
          <p:cNvSpPr>
            <a:spLocks noGrp="1"/>
          </p:cNvSpPr>
          <p:nvPr>
            <p:ph type="subTitle" idx="1"/>
          </p:nvPr>
        </p:nvSpPr>
        <p:spPr>
          <a:xfrm>
            <a:off x="1350682" y="4870824"/>
            <a:ext cx="10005951" cy="1458258"/>
          </a:xfrm>
        </p:spPr>
        <p:txBody>
          <a:bodyPr anchor="ctr">
            <a:normAutofit/>
          </a:bodyPr>
          <a:lstStyle/>
          <a:p>
            <a:pPr algn="l"/>
            <a:r>
              <a:rPr lang="en-US" dirty="0"/>
              <a:t>February 18, 2026</a:t>
            </a:r>
          </a:p>
        </p:txBody>
      </p:sp>
    </p:spTree>
    <p:extLst>
      <p:ext uri="{BB962C8B-B14F-4D97-AF65-F5344CB8AC3E}">
        <p14:creationId xmlns:p14="http://schemas.microsoft.com/office/powerpoint/2010/main" val="1562657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96E944-DBE4-090B-84F0-B78D35EB3F8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90246A-FC4C-8BA7-B6BD-E3CF2AE57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240E55D8-7A92-F739-18D8-BAD98B9CBD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08030674-1A66-DCAC-1945-7852277EBE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6120D46F-539C-6C04-DD00-AEEB9DAD3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82D29F41-D96C-BDA1-3D22-D79669580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63DFA2AC-D3FE-A6D1-E0AD-E5F8A3EAC8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FEA185-4D68-7BD7-4F4A-31C94887D080}"/>
              </a:ext>
            </a:extLst>
          </p:cNvPr>
          <p:cNvSpPr>
            <a:spLocks noGrp="1"/>
          </p:cNvSpPr>
          <p:nvPr>
            <p:ph type="title"/>
          </p:nvPr>
        </p:nvSpPr>
        <p:spPr>
          <a:xfrm>
            <a:off x="958506" y="800392"/>
            <a:ext cx="10264697" cy="1212102"/>
          </a:xfrm>
        </p:spPr>
        <p:txBody>
          <a:bodyPr>
            <a:normAutofit/>
          </a:bodyPr>
          <a:lstStyle/>
          <a:p>
            <a:r>
              <a:rPr lang="en-US" sz="4000" dirty="0">
                <a:solidFill>
                  <a:srgbClr val="FFFFFF"/>
                </a:solidFill>
              </a:rPr>
              <a:t>Meet Manager 8.0 Backups – District Meets</a:t>
            </a:r>
          </a:p>
        </p:txBody>
      </p:sp>
      <p:sp>
        <p:nvSpPr>
          <p:cNvPr id="3" name="Content Placeholder 2">
            <a:extLst>
              <a:ext uri="{FF2B5EF4-FFF2-40B4-BE49-F238E27FC236}">
                <a16:creationId xmlns:a16="http://schemas.microsoft.com/office/drawing/2014/main" id="{2CD572F8-134F-A2C6-43CB-EC9E8794A03C}"/>
              </a:ext>
            </a:extLst>
          </p:cNvPr>
          <p:cNvSpPr>
            <a:spLocks noGrp="1"/>
          </p:cNvSpPr>
          <p:nvPr>
            <p:ph idx="1"/>
          </p:nvPr>
        </p:nvSpPr>
        <p:spPr>
          <a:xfrm>
            <a:off x="1367624" y="2490437"/>
            <a:ext cx="9708995" cy="938564"/>
          </a:xfrm>
        </p:spPr>
        <p:txBody>
          <a:bodyPr anchor="ctr">
            <a:normAutofit/>
          </a:bodyPr>
          <a:lstStyle/>
          <a:p>
            <a:pPr marL="0" indent="0">
              <a:buNone/>
            </a:pP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The files are posted on the website </a:t>
            </a:r>
            <a:r>
              <a:rPr lang="en-US" sz="2400" b="1" dirty="0">
                <a:effectLst/>
                <a:latin typeface="Calibri" panose="020F0502020204030204" pitchFamily="34" charset="0"/>
                <a:ea typeface="Times New Roman" panose="02020603050405020304" pitchFamily="18" charset="0"/>
                <a:cs typeface="Times New Roman" panose="02020603050405020304" pitchFamily="18" charset="0"/>
                <a:hlinkClick r:id="rId3"/>
              </a:rPr>
              <a:t>https://www.osaa.org/activities/bsw</a:t>
            </a:r>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2400" dirty="0"/>
          </a:p>
        </p:txBody>
      </p:sp>
      <p:pic>
        <p:nvPicPr>
          <p:cNvPr id="5" name="Picture 4">
            <a:extLst>
              <a:ext uri="{FF2B5EF4-FFF2-40B4-BE49-F238E27FC236}">
                <a16:creationId xmlns:a16="http://schemas.microsoft.com/office/drawing/2014/main" id="{C098AE55-BE39-F318-52B1-C94635B5C446}"/>
              </a:ext>
            </a:extLst>
          </p:cNvPr>
          <p:cNvPicPr>
            <a:picLocks noChangeAspect="1"/>
          </p:cNvPicPr>
          <p:nvPr/>
        </p:nvPicPr>
        <p:blipFill>
          <a:blip r:embed="rId4"/>
          <a:stretch>
            <a:fillRect/>
          </a:stretch>
        </p:blipFill>
        <p:spPr>
          <a:xfrm>
            <a:off x="1254833" y="3517901"/>
            <a:ext cx="9934575" cy="3257550"/>
          </a:xfrm>
          <a:prstGeom prst="rect">
            <a:avLst/>
          </a:prstGeom>
        </p:spPr>
      </p:pic>
    </p:spTree>
    <p:extLst>
      <p:ext uri="{BB962C8B-B14F-4D97-AF65-F5344CB8AC3E}">
        <p14:creationId xmlns:p14="http://schemas.microsoft.com/office/powerpoint/2010/main" val="136829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D07DF1-D215-05E9-4624-7C202A0C6D9F}"/>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F04EE13-42DF-8AF3-98AF-DBABA9C62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97E51AB2-DE71-AA3A-D10E-61571D1C3E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36AD503E-E0EB-8AA9-CFE2-20D18061F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D1F1ECB3-D7F2-7B9E-CB7A-8C209A9CBB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4D7CA81F-1460-BBC5-692D-E84C4CE35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746D03-D1C6-B98C-BDA7-1540B012DB6F}"/>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OSAA Swimming State Rules Interpreter</a:t>
            </a:r>
          </a:p>
        </p:txBody>
      </p:sp>
      <p:sp>
        <p:nvSpPr>
          <p:cNvPr id="3" name="Content Placeholder 2">
            <a:extLst>
              <a:ext uri="{FF2B5EF4-FFF2-40B4-BE49-F238E27FC236}">
                <a16:creationId xmlns:a16="http://schemas.microsoft.com/office/drawing/2014/main" id="{EF0C0926-A276-DFA1-34E3-84A719309890}"/>
              </a:ext>
            </a:extLst>
          </p:cNvPr>
          <p:cNvSpPr>
            <a:spLocks noGrp="1"/>
          </p:cNvSpPr>
          <p:nvPr>
            <p:ph idx="1"/>
          </p:nvPr>
        </p:nvSpPr>
        <p:spPr>
          <a:xfrm>
            <a:off x="1371599" y="2318197"/>
            <a:ext cx="9724031" cy="1110803"/>
          </a:xfrm>
        </p:spPr>
        <p:txBody>
          <a:bodyPr anchor="ctr">
            <a:normAutofit/>
          </a:bodyPr>
          <a:lstStyle/>
          <a:p>
            <a:pPr marL="0" marR="0" indent="0" algn="just">
              <a:spcBef>
                <a:spcPts val="600"/>
              </a:spcBef>
              <a:spcAft>
                <a:spcPts val="0"/>
              </a:spcAft>
              <a:buNone/>
            </a:pPr>
            <a:r>
              <a:rPr lang="en-US" sz="5400" b="1" i="1" dirty="0">
                <a:solidFill>
                  <a:srgbClr val="231F20"/>
                </a:solidFill>
                <a:effectLst/>
                <a:latin typeface="Calibri" panose="020F0502020204030204" pitchFamily="34" charset="0"/>
                <a:ea typeface="Times New Roman" panose="02020603050405020304" pitchFamily="18" charset="0"/>
                <a:cs typeface="Helvetica-Condensed-Bold"/>
              </a:rPr>
              <a:t>Jacki Allender</a:t>
            </a:r>
          </a:p>
          <a:p>
            <a:pPr marL="0" marR="0" indent="0" algn="just">
              <a:spcBef>
                <a:spcPts val="600"/>
              </a:spcBef>
              <a:spcAft>
                <a:spcPts val="0"/>
              </a:spcAft>
              <a:buNone/>
            </a:pPr>
            <a:endParaRPr lang="en-US" sz="4800" dirty="0"/>
          </a:p>
        </p:txBody>
      </p:sp>
    </p:spTree>
    <p:extLst>
      <p:ext uri="{BB962C8B-B14F-4D97-AF65-F5344CB8AC3E}">
        <p14:creationId xmlns:p14="http://schemas.microsoft.com/office/powerpoint/2010/main" val="933936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9630EC2-2CD4-107D-2A7A-F05A8153845D}"/>
              </a:ext>
            </a:extLst>
          </p:cNvPr>
          <p:cNvSpPr>
            <a:spLocks noGrp="1"/>
          </p:cNvSpPr>
          <p:nvPr>
            <p:ph type="title"/>
          </p:nvPr>
        </p:nvSpPr>
        <p:spPr>
          <a:xfrm>
            <a:off x="838200" y="365125"/>
            <a:ext cx="10515600" cy="1325563"/>
          </a:xfrm>
        </p:spPr>
        <p:txBody>
          <a:bodyPr>
            <a:normAutofit/>
          </a:bodyPr>
          <a:lstStyle/>
          <a:p>
            <a:pPr marR="0" lvl="0">
              <a:spcBef>
                <a:spcPts val="600"/>
              </a:spcBef>
              <a:spcAft>
                <a:spcPts val="0"/>
              </a:spcAft>
              <a:buSzPts val="1000"/>
              <a:tabLst>
                <a:tab pos="0" algn="l"/>
                <a:tab pos="228600" algn="l"/>
              </a:tabLst>
            </a:pPr>
            <a:r>
              <a:rPr lang="en-US" sz="4400" u="sng" strike="noStrike" dirty="0">
                <a:effectLst/>
                <a:ea typeface="Times New Roman" panose="02020603050405020304" pitchFamily="18" charset="0"/>
                <a:cs typeface="Times New Roman" panose="02020603050405020304" pitchFamily="18" charset="0"/>
              </a:rPr>
              <a:t>RELAY ENTRY TIMELINE</a:t>
            </a:r>
            <a:endParaRPr lang="en-US" sz="4400" u="none" strike="noStrike" dirty="0">
              <a:effectLst/>
              <a:ea typeface="Times New Roman" panose="02020603050405020304" pitchFamily="18" charset="0"/>
              <a:cs typeface="Times New Roman" panose="0202060305040502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4958CA2-BFB4-E260-F092-D4C3040E72DB}"/>
              </a:ext>
            </a:extLst>
          </p:cNvPr>
          <p:cNvSpPr>
            <a:spLocks noGrp="1"/>
          </p:cNvSpPr>
          <p:nvPr>
            <p:ph idx="1"/>
          </p:nvPr>
        </p:nvSpPr>
        <p:spPr>
          <a:xfrm>
            <a:off x="838200" y="1406770"/>
            <a:ext cx="10515600" cy="4770194"/>
          </a:xfrm>
        </p:spPr>
        <p:txBody>
          <a:bodyPr>
            <a:normAutofit/>
          </a:bodyPr>
          <a:lstStyle/>
          <a:p>
            <a:pPr marL="742950" marR="0" lvl="1" indent="-285750">
              <a:spcBef>
                <a:spcPts val="600"/>
              </a:spcBef>
              <a:spcAft>
                <a:spcPts val="0"/>
              </a:spcAft>
              <a:buSzPts val="1000"/>
              <a:buFont typeface="Calibri" panose="020F0502020204030204" pitchFamily="34" charset="0"/>
              <a:buAutoNum type="alphaUcPeriod"/>
              <a:tabLst>
                <a:tab pos="457200" algn="l"/>
              </a:tabLst>
            </a:pPr>
            <a:r>
              <a:rPr lang="en-US" sz="2000" dirty="0">
                <a:ea typeface="Calibri" panose="020F0502020204030204" pitchFamily="34" charset="0"/>
                <a:cs typeface="Helvetica" panose="020B0604020202020204" pitchFamily="34" charset="0"/>
              </a:rPr>
              <a:t>S</a:t>
            </a:r>
            <a:r>
              <a:rPr lang="en-US" sz="2000" u="none" strike="noStrike" dirty="0">
                <a:effectLst/>
                <a:ea typeface="Calibri" panose="020F0502020204030204" pitchFamily="34" charset="0"/>
                <a:cs typeface="Helvetica" panose="020B0604020202020204" pitchFamily="34" charset="0"/>
              </a:rPr>
              <a:t>chools shall submit up to eight names for relays with their entry. </a:t>
            </a:r>
            <a:endParaRPr lang="en-US" sz="2000" u="none" strike="noStrike" dirty="0">
              <a:effectLst/>
              <a:ea typeface="Calibri" panose="020F0502020204030204" pitchFamily="34" charset="0"/>
              <a:cs typeface="Times New Roman" panose="02020603050405020304" pitchFamily="18" charset="0"/>
            </a:endParaRPr>
          </a:p>
          <a:p>
            <a:pPr marL="742950" marR="0" lvl="1" indent="-285750">
              <a:spcBef>
                <a:spcPts val="600"/>
              </a:spcBef>
              <a:spcAft>
                <a:spcPts val="0"/>
              </a:spcAft>
              <a:buSzPts val="1000"/>
              <a:buFont typeface="Calibri" panose="020F0502020204030204" pitchFamily="34" charset="0"/>
              <a:buAutoNum type="alphaUcPeriod"/>
              <a:tabLst>
                <a:tab pos="457200" algn="l"/>
              </a:tabLst>
            </a:pPr>
            <a:r>
              <a:rPr lang="en-US" sz="2000" u="none" strike="noStrike" dirty="0">
                <a:effectLst/>
                <a:ea typeface="Calibri" panose="020F0502020204030204" pitchFamily="34" charset="0"/>
                <a:cs typeface="Helvetica" panose="020B0604020202020204" pitchFamily="34" charset="0"/>
              </a:rPr>
              <a:t>A RELAY SLIP with the names of the four athletes to compete </a:t>
            </a:r>
            <a:r>
              <a:rPr lang="en-US" sz="2000" dirty="0">
                <a:ea typeface="Calibri" panose="020F0502020204030204" pitchFamily="34" charset="0"/>
                <a:cs typeface="Helvetica" panose="020B0604020202020204" pitchFamily="34" charset="0"/>
              </a:rPr>
              <a:t>or a NO CHANGE slip may be submitted if the swimmers will compete in the listed order.  DO NOT SUBMIT BOTH.</a:t>
            </a:r>
          </a:p>
          <a:p>
            <a:pPr marL="742950" marR="0" lvl="1" indent="-285750">
              <a:spcBef>
                <a:spcPts val="600"/>
              </a:spcBef>
              <a:spcAft>
                <a:spcPts val="0"/>
              </a:spcAft>
              <a:buSzPts val="1000"/>
              <a:buFont typeface="Calibri" panose="020F0502020204030204" pitchFamily="34" charset="0"/>
              <a:buAutoNum type="alphaUcPeriod"/>
              <a:tabLst>
                <a:tab pos="457200" algn="l"/>
              </a:tabLst>
            </a:pPr>
            <a:r>
              <a:rPr lang="en-US" sz="2000" dirty="0">
                <a:ea typeface="Calibri" panose="020F0502020204030204" pitchFamily="34" charset="0"/>
                <a:cs typeface="Helvetica" panose="020B0604020202020204" pitchFamily="34" charset="0"/>
              </a:rPr>
              <a:t>Entries </a:t>
            </a:r>
            <a:r>
              <a:rPr lang="en-US" sz="2000" u="none" strike="noStrike" dirty="0">
                <a:effectLst/>
                <a:ea typeface="Calibri" panose="020F0502020204030204" pitchFamily="34" charset="0"/>
                <a:cs typeface="Helvetica" panose="020B0604020202020204" pitchFamily="34" charset="0"/>
              </a:rPr>
              <a:t>shall be submitted to the designated meet personnel for each relay no later than the following deadlines:</a:t>
            </a:r>
            <a:endParaRPr lang="en-US" sz="2000" u="none" strike="noStrike" dirty="0">
              <a:effectLst/>
              <a:ea typeface="Calibri" panose="020F0502020204030204" pitchFamily="34" charset="0"/>
              <a:cs typeface="Times New Roman" panose="02020603050405020304" pitchFamily="18" charset="0"/>
            </a:endParaRPr>
          </a:p>
          <a:p>
            <a:pPr marL="1143000" marR="0" lvl="2" indent="-228600">
              <a:spcBef>
                <a:spcPts val="600"/>
              </a:spcBef>
              <a:spcAft>
                <a:spcPts val="0"/>
              </a:spcAft>
              <a:buSzPts val="1000"/>
              <a:buFont typeface="Calibri" panose="020F0502020204030204" pitchFamily="34" charset="0"/>
              <a:buAutoNum type="arabicParenR"/>
              <a:tabLst>
                <a:tab pos="685800" algn="l"/>
              </a:tabLst>
            </a:pPr>
            <a:r>
              <a:rPr lang="en-US" dirty="0">
                <a:effectLst/>
                <a:ea typeface="Times New Roman" panose="02020603050405020304" pitchFamily="18" charset="0"/>
                <a:cs typeface="Helvetica" panose="020B0604020202020204" pitchFamily="34" charset="0"/>
              </a:rPr>
              <a:t>Medley Relay – 45 minutes prior to the start of competition</a:t>
            </a:r>
            <a:endParaRPr lang="en-US" dirty="0">
              <a:effectLst/>
              <a:ea typeface="Times New Roman" panose="02020603050405020304" pitchFamily="18" charset="0"/>
              <a:cs typeface="Arial" panose="020B0604020202020204" pitchFamily="34" charset="0"/>
            </a:endParaRPr>
          </a:p>
          <a:p>
            <a:pPr marL="1143000" marR="0" lvl="2" indent="-228600">
              <a:spcBef>
                <a:spcPts val="600"/>
              </a:spcBef>
              <a:spcAft>
                <a:spcPts val="0"/>
              </a:spcAft>
              <a:buSzPts val="1000"/>
              <a:buFont typeface="Calibri" panose="020F0502020204030204" pitchFamily="34" charset="0"/>
              <a:buAutoNum type="arabicParenR"/>
              <a:tabLst>
                <a:tab pos="685800" algn="l"/>
              </a:tabLst>
            </a:pPr>
            <a:r>
              <a:rPr lang="en-US" dirty="0">
                <a:effectLst/>
                <a:ea typeface="Times New Roman" panose="02020603050405020304" pitchFamily="18" charset="0"/>
                <a:cs typeface="Helvetica" panose="020B0604020202020204" pitchFamily="34" charset="0"/>
              </a:rPr>
              <a:t>200 Free Relay – at the start of the girls 100 Butterfly</a:t>
            </a:r>
            <a:endParaRPr lang="en-US" dirty="0">
              <a:effectLst/>
              <a:ea typeface="Times New Roman" panose="02020603050405020304" pitchFamily="18" charset="0"/>
              <a:cs typeface="Arial" panose="020B0604020202020204" pitchFamily="34" charset="0"/>
            </a:endParaRPr>
          </a:p>
          <a:p>
            <a:pPr marL="1143000" marR="0" lvl="2" indent="-228600">
              <a:spcBef>
                <a:spcPts val="600"/>
              </a:spcBef>
              <a:spcAft>
                <a:spcPts val="0"/>
              </a:spcAft>
              <a:buSzPts val="1000"/>
              <a:buFont typeface="Calibri" panose="020F0502020204030204" pitchFamily="34" charset="0"/>
              <a:buAutoNum type="arabicParenR"/>
              <a:tabLst>
                <a:tab pos="685800" algn="l"/>
              </a:tabLst>
            </a:pPr>
            <a:r>
              <a:rPr lang="en-US" dirty="0">
                <a:effectLst/>
                <a:ea typeface="Times New Roman" panose="02020603050405020304" pitchFamily="18" charset="0"/>
                <a:cs typeface="Helvetica" panose="020B0604020202020204" pitchFamily="34" charset="0"/>
              </a:rPr>
              <a:t>400 Free Relay – at the start of the boys 500 Freestyle</a:t>
            </a:r>
            <a:endParaRPr lang="en-US" dirty="0">
              <a:effectLst/>
              <a:ea typeface="Times New Roman" panose="02020603050405020304" pitchFamily="18" charset="0"/>
              <a:cs typeface="Arial" panose="020B0604020202020204" pitchFamily="34" charset="0"/>
            </a:endParaRPr>
          </a:p>
          <a:p>
            <a:pPr marL="742950" marR="0" lvl="1" indent="-285750">
              <a:spcBef>
                <a:spcPts val="600"/>
              </a:spcBef>
              <a:spcAft>
                <a:spcPts val="0"/>
              </a:spcAft>
              <a:buSzPts val="1000"/>
              <a:buFont typeface="Calibri" panose="020F0502020204030204" pitchFamily="34" charset="0"/>
              <a:buAutoNum type="alphaUcPeriod"/>
              <a:tabLst>
                <a:tab pos="457200" algn="l"/>
              </a:tabLst>
            </a:pPr>
            <a:r>
              <a:rPr lang="en-US" sz="2000" u="none" strike="noStrike" dirty="0">
                <a:effectLst/>
                <a:ea typeface="Calibri" panose="020F0502020204030204" pitchFamily="34" charset="0"/>
                <a:cs typeface="Helvetica" panose="020B0604020202020204" pitchFamily="34" charset="0"/>
              </a:rPr>
              <a:t>There shall be no changes</a:t>
            </a:r>
            <a:r>
              <a:rPr lang="en-US" sz="2000" u="none" strike="noStrike" dirty="0">
                <a:effectLst/>
                <a:ea typeface="Calibri" panose="020F0502020204030204" pitchFamily="34" charset="0"/>
                <a:cs typeface="Times New Roman" panose="02020603050405020304" pitchFamily="18" charset="0"/>
              </a:rPr>
              <a:t> in the four athletes once the deadline has passed (order may be changed) </a:t>
            </a:r>
            <a:r>
              <a:rPr lang="en-US" sz="2000" u="none" strike="noStrike" dirty="0">
                <a:effectLst/>
                <a:ea typeface="Calibri" panose="020F0502020204030204" pitchFamily="34" charset="0"/>
                <a:cs typeface="Helvetica" panose="020B0604020202020204" pitchFamily="34" charset="0"/>
              </a:rPr>
              <a:t>except as permitted in NFHS Rule 3.2.2 (...illness or injury certified by a physician or the referee forces a competitor to withdraw).</a:t>
            </a:r>
            <a:endParaRPr lang="en-US" sz="2000" u="none" strike="noStrike" dirty="0">
              <a:effectLst/>
              <a:ea typeface="Calibri" panose="020F0502020204030204" pitchFamily="34" charset="0"/>
              <a:cs typeface="Times New Roman" panose="02020603050405020304" pitchFamily="18" charset="0"/>
            </a:endParaRPr>
          </a:p>
          <a:p>
            <a:pPr marL="742950" marR="0" lvl="1" indent="-285750">
              <a:spcBef>
                <a:spcPts val="600"/>
              </a:spcBef>
              <a:spcAft>
                <a:spcPts val="0"/>
              </a:spcAft>
              <a:buSzPts val="1000"/>
              <a:buFont typeface="Calibri" panose="020F0502020204030204" pitchFamily="34" charset="0"/>
              <a:buAutoNum type="alphaUcPeriod"/>
              <a:tabLst>
                <a:tab pos="457200" algn="l"/>
              </a:tabLst>
            </a:pPr>
            <a:r>
              <a:rPr lang="en-US" sz="2000" u="none" strike="noStrike" dirty="0">
                <a:effectLst/>
                <a:ea typeface="Calibri" panose="020F0502020204030204" pitchFamily="34" charset="0"/>
                <a:cs typeface="Helvetica" panose="020B0604020202020204" pitchFamily="34" charset="0"/>
              </a:rPr>
              <a:t>The first swimmer of a relay team, once called to the starting platform by the referee, shall not change his/her swimming order in the relay event with any teammate (NFHS Rule 8.3.4).</a:t>
            </a:r>
            <a:endParaRPr lang="en-US" sz="2000" u="none" strike="noStrike" dirty="0">
              <a:effectLst/>
              <a:ea typeface="Calibri" panose="020F0502020204030204" pitchFamily="34" charset="0"/>
              <a:cs typeface="Times New Roman" panose="02020603050405020304" pitchFamily="18" charset="0"/>
            </a:endParaRPr>
          </a:p>
          <a:p>
            <a:endParaRPr lang="en-US" sz="1500" dirty="0"/>
          </a:p>
        </p:txBody>
      </p:sp>
    </p:spTree>
    <p:extLst>
      <p:ext uri="{BB962C8B-B14F-4D97-AF65-F5344CB8AC3E}">
        <p14:creationId xmlns:p14="http://schemas.microsoft.com/office/powerpoint/2010/main" val="4138213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FAF82D-957F-4E28-ABD4-533252DA3A6B}"/>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Number of Entries Allowed Per Individual</a:t>
            </a:r>
          </a:p>
        </p:txBody>
      </p:sp>
      <p:sp>
        <p:nvSpPr>
          <p:cNvPr id="3" name="Content Placeholder 2">
            <a:extLst>
              <a:ext uri="{FF2B5EF4-FFF2-40B4-BE49-F238E27FC236}">
                <a16:creationId xmlns:a16="http://schemas.microsoft.com/office/drawing/2014/main" id="{D8AF6F83-FEE9-4667-AE76-244DBBEA9928}"/>
              </a:ext>
            </a:extLst>
          </p:cNvPr>
          <p:cNvSpPr>
            <a:spLocks noGrp="1"/>
          </p:cNvSpPr>
          <p:nvPr>
            <p:ph idx="1"/>
          </p:nvPr>
        </p:nvSpPr>
        <p:spPr>
          <a:xfrm>
            <a:off x="1371599" y="2318197"/>
            <a:ext cx="9724031" cy="3683358"/>
          </a:xfrm>
        </p:spPr>
        <p:txBody>
          <a:bodyPr anchor="ctr">
            <a:normAutofit/>
          </a:bodyPr>
          <a:lstStyle/>
          <a:p>
            <a:pPr marL="228600" marR="0" algn="just">
              <a:spcBef>
                <a:spcPts val="600"/>
              </a:spcBef>
              <a:spcAft>
                <a:spcPts val="0"/>
              </a:spcAft>
            </a:pPr>
            <a:r>
              <a:rPr lang="en-US" sz="2400" b="1" i="1" dirty="0">
                <a:solidFill>
                  <a:srgbClr val="231F20"/>
                </a:solidFill>
                <a:effectLst/>
                <a:latin typeface="Calibri" panose="020F0502020204030204" pitchFamily="34" charset="0"/>
                <a:ea typeface="Times New Roman" panose="02020603050405020304" pitchFamily="18" charset="0"/>
                <a:cs typeface="Helvetica-Condensed-Bold"/>
              </a:rPr>
              <a:t>2025-26 NFHS Swimming Rules Book, Rule 3.2.1 – “</a:t>
            </a:r>
            <a:r>
              <a:rPr lang="en-US" sz="2400" b="1" i="1" dirty="0">
                <a:solidFill>
                  <a:srgbClr val="231F20"/>
                </a:solidFill>
                <a:effectLst/>
                <a:latin typeface="Calibri" panose="020F0502020204030204" pitchFamily="34" charset="0"/>
                <a:ea typeface="Times New Roman" panose="02020603050405020304" pitchFamily="18" charset="0"/>
                <a:cs typeface="Helvetica-Condensed"/>
              </a:rPr>
              <a:t>A competitor shall be permitted to enter a maximum of four events, no more than two of which may be individual events.  Prelims and finals are considered one meet</a:t>
            </a:r>
            <a:r>
              <a:rPr lang="en-US" sz="2400" b="1"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400" b="1" i="1" dirty="0">
                <a:solidFill>
                  <a:srgbClr val="231F20"/>
                </a:solidFill>
                <a:effectLst/>
                <a:latin typeface="Calibri" panose="020F0502020204030204" pitchFamily="34" charset="0"/>
                <a:ea typeface="Times New Roman" panose="02020603050405020304" pitchFamily="18" charset="0"/>
                <a:cs typeface="Helvetica-Condensed"/>
              </a:rPr>
              <a:t>.”</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US" sz="2000" dirty="0"/>
              <a:t>	**Remember prelims and finals are one event. </a:t>
            </a:r>
          </a:p>
        </p:txBody>
      </p:sp>
    </p:spTree>
    <p:extLst>
      <p:ext uri="{BB962C8B-B14F-4D97-AF65-F5344CB8AC3E}">
        <p14:creationId xmlns:p14="http://schemas.microsoft.com/office/powerpoint/2010/main" val="1503207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85E45D-EE13-ABA6-98CF-A336D0278ED3}"/>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B45D0F9-F707-91E0-369C-0FEE0AACA9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D3739F5A-AFEF-7F4F-751E-C1BDDA677B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61001B6F-8273-89D1-5FC3-1ABF20815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BD870D0A-AD68-1271-36EA-920D7143E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14CBF39B-B6BF-84F4-9FDE-0FDA62C15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B085B4-9FA1-5103-9058-9FC3188B3672}"/>
              </a:ext>
            </a:extLst>
          </p:cNvPr>
          <p:cNvSpPr>
            <a:spLocks noGrp="1"/>
          </p:cNvSpPr>
          <p:nvPr>
            <p:ph type="title"/>
          </p:nvPr>
        </p:nvSpPr>
        <p:spPr>
          <a:xfrm>
            <a:off x="1371599" y="294538"/>
            <a:ext cx="10178717" cy="1033669"/>
          </a:xfrm>
        </p:spPr>
        <p:txBody>
          <a:bodyPr>
            <a:normAutofit/>
          </a:bodyPr>
          <a:lstStyle/>
          <a:p>
            <a:r>
              <a:rPr lang="en-US" sz="4000" dirty="0">
                <a:solidFill>
                  <a:srgbClr val="FFFFFF"/>
                </a:solidFill>
              </a:rPr>
              <a:t>State Championship Meet Referees</a:t>
            </a:r>
          </a:p>
        </p:txBody>
      </p:sp>
      <p:sp>
        <p:nvSpPr>
          <p:cNvPr id="3" name="Content Placeholder 2">
            <a:extLst>
              <a:ext uri="{FF2B5EF4-FFF2-40B4-BE49-F238E27FC236}">
                <a16:creationId xmlns:a16="http://schemas.microsoft.com/office/drawing/2014/main" id="{72331864-FC29-E22F-FE35-B6BDB51F180B}"/>
              </a:ext>
            </a:extLst>
          </p:cNvPr>
          <p:cNvSpPr>
            <a:spLocks noGrp="1"/>
          </p:cNvSpPr>
          <p:nvPr>
            <p:ph idx="1"/>
          </p:nvPr>
        </p:nvSpPr>
        <p:spPr>
          <a:xfrm>
            <a:off x="1371599" y="2318197"/>
            <a:ext cx="9724031" cy="3683358"/>
          </a:xfrm>
        </p:spPr>
        <p:txBody>
          <a:bodyPr anchor="ctr">
            <a:normAutofit/>
          </a:bodyPr>
          <a:lstStyle/>
          <a:p>
            <a:pPr marL="0" indent="0" algn="just">
              <a:spcBef>
                <a:spcPts val="600"/>
              </a:spcBef>
              <a:buNone/>
            </a:pPr>
            <a:r>
              <a:rPr lang="en-US" sz="4400" b="1" i="1" dirty="0">
                <a:solidFill>
                  <a:srgbClr val="231F20"/>
                </a:solidFill>
                <a:latin typeface="Calibri" panose="020F0502020204030204" pitchFamily="34" charset="0"/>
                <a:ea typeface="Times New Roman" panose="02020603050405020304" pitchFamily="18" charset="0"/>
                <a:cs typeface="Helvetica-Condensed-Bold"/>
              </a:rPr>
              <a:t>4A/3A/2A/1A – Jack Burnett</a:t>
            </a:r>
          </a:p>
          <a:p>
            <a:pPr marL="0" marR="0" indent="0" algn="just">
              <a:spcBef>
                <a:spcPts val="600"/>
              </a:spcBef>
              <a:spcAft>
                <a:spcPts val="0"/>
              </a:spcAft>
              <a:buNone/>
            </a:pPr>
            <a:r>
              <a:rPr lang="en-US" sz="4400" b="1" i="1" dirty="0">
                <a:solidFill>
                  <a:srgbClr val="231F20"/>
                </a:solidFill>
                <a:effectLst/>
                <a:latin typeface="Calibri" panose="020F0502020204030204" pitchFamily="34" charset="0"/>
                <a:ea typeface="Times New Roman" panose="02020603050405020304" pitchFamily="18" charset="0"/>
                <a:cs typeface="Helvetica-Condensed-Bold"/>
              </a:rPr>
              <a:t>5A – Judi Creech</a:t>
            </a:r>
          </a:p>
          <a:p>
            <a:pPr marL="0" marR="0" indent="0" algn="just">
              <a:spcBef>
                <a:spcPts val="600"/>
              </a:spcBef>
              <a:spcAft>
                <a:spcPts val="0"/>
              </a:spcAft>
              <a:buNone/>
            </a:pPr>
            <a:r>
              <a:rPr lang="en-US" sz="4400" b="1" i="1" dirty="0">
                <a:solidFill>
                  <a:srgbClr val="231F20"/>
                </a:solidFill>
                <a:latin typeface="Calibri" panose="020F0502020204030204" pitchFamily="34" charset="0"/>
                <a:ea typeface="Times New Roman" panose="02020603050405020304" pitchFamily="18" charset="0"/>
                <a:cs typeface="Helvetica-Condensed-Bold"/>
              </a:rPr>
              <a:t>6A – Julie Carpenter</a:t>
            </a:r>
          </a:p>
          <a:p>
            <a:pPr marL="0" marR="0" indent="0" algn="just">
              <a:spcBef>
                <a:spcPts val="600"/>
              </a:spcBef>
              <a:spcAft>
                <a:spcPts val="0"/>
              </a:spcAft>
              <a:buNone/>
            </a:pPr>
            <a:endParaRPr lang="en-US" sz="2400" b="1" i="1" dirty="0">
              <a:solidFill>
                <a:srgbClr val="231F20"/>
              </a:solidFill>
              <a:effectLst/>
              <a:latin typeface="Calibri" panose="020F0502020204030204" pitchFamily="34" charset="0"/>
              <a:ea typeface="Times New Roman" panose="02020603050405020304" pitchFamily="18" charset="0"/>
              <a:cs typeface="Helvetica-Condensed-Bold"/>
            </a:endParaRPr>
          </a:p>
        </p:txBody>
      </p:sp>
    </p:spTree>
    <p:extLst>
      <p:ext uri="{BB962C8B-B14F-4D97-AF65-F5344CB8AC3E}">
        <p14:creationId xmlns:p14="http://schemas.microsoft.com/office/powerpoint/2010/main" val="349502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5F1D8B-F905-2CCD-D315-017C4CE88B6E}"/>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C81A0D7-8351-87BD-6920-2922DD19D0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13FE0598-A8A7-BF00-84F5-8524D93E6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3E21E0B9-F7F8-1730-B99C-2DE09EC2F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2B5696DF-F021-487A-2102-22927F5346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D21B8D6D-02FB-2974-5EA6-82DED98F9B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CAA9479-F1E0-FE37-2200-38DBDE97C10D}"/>
              </a:ext>
            </a:extLst>
          </p:cNvPr>
          <p:cNvSpPr>
            <a:spLocks noGrp="1"/>
          </p:cNvSpPr>
          <p:nvPr>
            <p:ph type="title"/>
          </p:nvPr>
        </p:nvSpPr>
        <p:spPr>
          <a:xfrm>
            <a:off x="1371599" y="294538"/>
            <a:ext cx="10178717" cy="1033669"/>
          </a:xfrm>
        </p:spPr>
        <p:txBody>
          <a:bodyPr>
            <a:normAutofit/>
          </a:bodyPr>
          <a:lstStyle/>
          <a:p>
            <a:r>
              <a:rPr lang="en-US" sz="4000" dirty="0">
                <a:solidFill>
                  <a:srgbClr val="FFFFFF"/>
                </a:solidFill>
              </a:rPr>
              <a:t>Question and Answers Time</a:t>
            </a:r>
          </a:p>
        </p:txBody>
      </p:sp>
      <p:sp>
        <p:nvSpPr>
          <p:cNvPr id="3" name="Content Placeholder 2">
            <a:extLst>
              <a:ext uri="{FF2B5EF4-FFF2-40B4-BE49-F238E27FC236}">
                <a16:creationId xmlns:a16="http://schemas.microsoft.com/office/drawing/2014/main" id="{D527C12F-57E4-1EBC-5E6E-B8208FE14660}"/>
              </a:ext>
            </a:extLst>
          </p:cNvPr>
          <p:cNvSpPr>
            <a:spLocks noGrp="1"/>
          </p:cNvSpPr>
          <p:nvPr>
            <p:ph idx="1"/>
          </p:nvPr>
        </p:nvSpPr>
        <p:spPr>
          <a:xfrm>
            <a:off x="553453" y="2318197"/>
            <a:ext cx="11129210" cy="3683358"/>
          </a:xfrm>
        </p:spPr>
        <p:txBody>
          <a:bodyPr anchor="ctr">
            <a:normAutofit/>
          </a:bodyPr>
          <a:lstStyle/>
          <a:p>
            <a:pPr marL="0" marR="0" indent="0" algn="just">
              <a:spcBef>
                <a:spcPts val="600"/>
              </a:spcBef>
              <a:spcAft>
                <a:spcPts val="0"/>
              </a:spcAft>
              <a:buNone/>
            </a:pPr>
            <a:r>
              <a:rPr lang="en-US" sz="4400" b="1" i="1" dirty="0">
                <a:solidFill>
                  <a:srgbClr val="231F20"/>
                </a:solidFill>
                <a:effectLst/>
                <a:latin typeface="Calibri" panose="020F0502020204030204" pitchFamily="34" charset="0"/>
                <a:ea typeface="Times New Roman" panose="02020603050405020304" pitchFamily="18" charset="0"/>
                <a:cs typeface="Helvetica-Condensed-Bold"/>
              </a:rPr>
              <a:t>Are there any specific questions coaches have?</a:t>
            </a:r>
          </a:p>
          <a:p>
            <a:pPr marL="0" marR="0" indent="0" algn="just">
              <a:spcBef>
                <a:spcPts val="600"/>
              </a:spcBef>
              <a:spcAft>
                <a:spcPts val="0"/>
              </a:spcAft>
              <a:buNone/>
            </a:pPr>
            <a:endParaRPr lang="en-US" sz="2400" b="1" i="1" dirty="0">
              <a:solidFill>
                <a:srgbClr val="231F20"/>
              </a:solidFill>
              <a:effectLst/>
              <a:latin typeface="Calibri" panose="020F0502020204030204" pitchFamily="34" charset="0"/>
              <a:ea typeface="Times New Roman" panose="02020603050405020304" pitchFamily="18" charset="0"/>
              <a:cs typeface="Helvetica-Condensed-Bold"/>
            </a:endParaRPr>
          </a:p>
        </p:txBody>
      </p:sp>
    </p:spTree>
    <p:extLst>
      <p:ext uri="{BB962C8B-B14F-4D97-AF65-F5344CB8AC3E}">
        <p14:creationId xmlns:p14="http://schemas.microsoft.com/office/powerpoint/2010/main" val="198981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D20E2E-DB3D-8B1C-ACD3-9EA46E757512}"/>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52C70F4-F3E9-EDEC-B4AB-B54517052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118DB6EA-0CA2-A1ED-C076-25AB9EBB0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75767EA-FA0A-46ED-F71F-C4D9B71D8E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39E29FC4-157C-718E-F473-88085E8517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5FC750F2-E204-93BE-A539-A22BF35D7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CA57DDF-AAD3-CD7C-9611-CC730A4FF429}"/>
              </a:ext>
            </a:extLst>
          </p:cNvPr>
          <p:cNvSpPr>
            <a:spLocks noGrp="1"/>
          </p:cNvSpPr>
          <p:nvPr>
            <p:ph type="title"/>
          </p:nvPr>
        </p:nvSpPr>
        <p:spPr>
          <a:xfrm>
            <a:off x="721895" y="294538"/>
            <a:ext cx="11381873" cy="1033669"/>
          </a:xfrm>
        </p:spPr>
        <p:txBody>
          <a:bodyPr>
            <a:normAutofit fontScale="90000"/>
          </a:bodyPr>
          <a:lstStyle/>
          <a:p>
            <a:r>
              <a:rPr lang="en-US" sz="4000" dirty="0">
                <a:solidFill>
                  <a:srgbClr val="FFFFFF"/>
                </a:solidFill>
              </a:rPr>
              <a:t>2026 Swimming State Championships Coaches Meeting </a:t>
            </a:r>
          </a:p>
        </p:txBody>
      </p:sp>
      <p:sp>
        <p:nvSpPr>
          <p:cNvPr id="3" name="Content Placeholder 2">
            <a:extLst>
              <a:ext uri="{FF2B5EF4-FFF2-40B4-BE49-F238E27FC236}">
                <a16:creationId xmlns:a16="http://schemas.microsoft.com/office/drawing/2014/main" id="{FD1A4E68-7A8F-2157-D8E2-02731D09F7E1}"/>
              </a:ext>
            </a:extLst>
          </p:cNvPr>
          <p:cNvSpPr>
            <a:spLocks noGrp="1"/>
          </p:cNvSpPr>
          <p:nvPr>
            <p:ph idx="1"/>
          </p:nvPr>
        </p:nvSpPr>
        <p:spPr>
          <a:xfrm>
            <a:off x="1371599" y="2318197"/>
            <a:ext cx="9724031" cy="3683358"/>
          </a:xfrm>
        </p:spPr>
        <p:txBody>
          <a:bodyPr anchor="ctr">
            <a:normAutofit/>
          </a:bodyPr>
          <a:lstStyle/>
          <a:p>
            <a:pPr marL="0" marR="0" indent="0" algn="just">
              <a:spcBef>
                <a:spcPts val="600"/>
              </a:spcBef>
              <a:spcAft>
                <a:spcPts val="0"/>
              </a:spcAft>
              <a:buNone/>
            </a:pPr>
            <a:r>
              <a:rPr lang="en-US" sz="4400" b="1" i="1" dirty="0">
                <a:solidFill>
                  <a:srgbClr val="231F20"/>
                </a:solidFill>
                <a:effectLst/>
                <a:latin typeface="Calibri" panose="020F0502020204030204" pitchFamily="34" charset="0"/>
                <a:ea typeface="Times New Roman" panose="02020603050405020304" pitchFamily="18" charset="0"/>
                <a:cs typeface="Helvetica-Condensed-Bold"/>
              </a:rPr>
              <a:t>THANK YOU for what you DO!!!</a:t>
            </a:r>
          </a:p>
          <a:p>
            <a:pPr marL="0" marR="0" indent="0" algn="just">
              <a:spcBef>
                <a:spcPts val="600"/>
              </a:spcBef>
              <a:spcAft>
                <a:spcPts val="0"/>
              </a:spcAft>
              <a:buNone/>
            </a:pPr>
            <a:endParaRPr lang="en-US" sz="4400" b="1" i="1" dirty="0">
              <a:solidFill>
                <a:srgbClr val="231F20"/>
              </a:solidFill>
              <a:latin typeface="Calibri" panose="020F0502020204030204" pitchFamily="34" charset="0"/>
              <a:ea typeface="Times New Roman" panose="02020603050405020304" pitchFamily="18" charset="0"/>
              <a:cs typeface="Helvetica-Condensed-Bold"/>
            </a:endParaRPr>
          </a:p>
          <a:p>
            <a:pPr marL="0" marR="0" indent="0" algn="just">
              <a:spcBef>
                <a:spcPts val="600"/>
              </a:spcBef>
              <a:spcAft>
                <a:spcPts val="0"/>
              </a:spcAft>
              <a:buNone/>
            </a:pPr>
            <a:r>
              <a:rPr lang="en-US" sz="4000" b="1" i="1" dirty="0">
                <a:solidFill>
                  <a:srgbClr val="231F20"/>
                </a:solidFill>
                <a:effectLst/>
                <a:latin typeface="Calibri" panose="020F0502020204030204" pitchFamily="34" charset="0"/>
                <a:ea typeface="Times New Roman" panose="02020603050405020304" pitchFamily="18" charset="0"/>
                <a:cs typeface="Helvetica-Condensed-Bold"/>
              </a:rPr>
              <a:t>Good-luck to everyone, we are looking forward to a tremendous event!</a:t>
            </a:r>
          </a:p>
          <a:p>
            <a:pPr marL="0" marR="0" indent="0" algn="just">
              <a:spcBef>
                <a:spcPts val="600"/>
              </a:spcBef>
              <a:spcAft>
                <a:spcPts val="0"/>
              </a:spcAft>
              <a:buNone/>
            </a:pPr>
            <a:endParaRPr lang="en-US" sz="2400" b="1" i="1" dirty="0">
              <a:solidFill>
                <a:srgbClr val="231F20"/>
              </a:solidFill>
              <a:effectLst/>
              <a:latin typeface="Calibri" panose="020F0502020204030204" pitchFamily="34" charset="0"/>
              <a:ea typeface="Times New Roman" panose="02020603050405020304" pitchFamily="18" charset="0"/>
              <a:cs typeface="Helvetica-Condensed-Bold"/>
            </a:endParaRPr>
          </a:p>
        </p:txBody>
      </p:sp>
    </p:spTree>
    <p:extLst>
      <p:ext uri="{BB962C8B-B14F-4D97-AF65-F5344CB8AC3E}">
        <p14:creationId xmlns:p14="http://schemas.microsoft.com/office/powerpoint/2010/main" val="3283223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370492-7358-4AB3-8338-44529429221C}"/>
              </a:ext>
            </a:extLst>
          </p:cNvPr>
          <p:cNvSpPr>
            <a:spLocks noGrp="1"/>
          </p:cNvSpPr>
          <p:nvPr>
            <p:ph type="title"/>
          </p:nvPr>
        </p:nvSpPr>
        <p:spPr>
          <a:xfrm>
            <a:off x="838200" y="631825"/>
            <a:ext cx="10515600" cy="1325563"/>
          </a:xfrm>
        </p:spPr>
        <p:txBody>
          <a:bodyPr>
            <a:normAutofit/>
          </a:bodyPr>
          <a:lstStyle/>
          <a:p>
            <a:pPr algn="ctr"/>
            <a:r>
              <a:rPr lang="en-US" b="1" dirty="0"/>
              <a:t>Questions</a:t>
            </a:r>
          </a:p>
        </p:txBody>
      </p:sp>
      <p:sp>
        <p:nvSpPr>
          <p:cNvPr id="3" name="Content Placeholder 2">
            <a:extLst>
              <a:ext uri="{FF2B5EF4-FFF2-40B4-BE49-F238E27FC236}">
                <a16:creationId xmlns:a16="http://schemas.microsoft.com/office/drawing/2014/main" id="{75A0E9B8-850C-44F8-BEC0-81B3955908B4}"/>
              </a:ext>
            </a:extLst>
          </p:cNvPr>
          <p:cNvSpPr>
            <a:spLocks noGrp="1"/>
          </p:cNvSpPr>
          <p:nvPr>
            <p:ph idx="1"/>
          </p:nvPr>
        </p:nvSpPr>
        <p:spPr>
          <a:xfrm>
            <a:off x="838200" y="2057400"/>
            <a:ext cx="10515600" cy="3871762"/>
          </a:xfrm>
        </p:spPr>
        <p:txBody>
          <a:bodyPr>
            <a:normAutofit fontScale="85000" lnSpcReduction="20000"/>
          </a:bodyPr>
          <a:lstStyle/>
          <a:p>
            <a:pPr marL="0" indent="0" algn="ctr">
              <a:buNone/>
            </a:pPr>
            <a:r>
              <a:rPr lang="en-US" sz="3200" b="1" dirty="0"/>
              <a:t>Contact Kris Welch with any question</a:t>
            </a:r>
          </a:p>
          <a:p>
            <a:pPr marL="0" indent="0" algn="ctr">
              <a:buNone/>
            </a:pPr>
            <a:r>
              <a:rPr lang="en-US" sz="3200" b="1" dirty="0">
                <a:hlinkClick r:id="rId3"/>
              </a:rPr>
              <a:t>krisw@osaa.org</a:t>
            </a:r>
            <a:r>
              <a:rPr lang="en-US" sz="3200" b="1" dirty="0"/>
              <a:t> 503-682-6722 ext. 230</a:t>
            </a:r>
          </a:p>
          <a:p>
            <a:pPr marL="0" indent="0" algn="ctr">
              <a:buNone/>
            </a:pPr>
            <a:endParaRPr lang="en-US" sz="3200" b="1" dirty="0"/>
          </a:p>
          <a:p>
            <a:pPr marL="0" indent="0" algn="ctr">
              <a:buNone/>
            </a:pPr>
            <a:r>
              <a:rPr lang="en-US" sz="3200" b="1" dirty="0"/>
              <a:t>HY-Tek questions: Pat Allender </a:t>
            </a:r>
          </a:p>
          <a:p>
            <a:pPr marL="0" indent="0" algn="ctr">
              <a:buNone/>
            </a:pPr>
            <a:r>
              <a:rPr lang="de-DE" sz="3200" b="1" dirty="0">
                <a:hlinkClick r:id="rId4"/>
              </a:rPr>
              <a:t>patrick.allender@gmail.com</a:t>
            </a:r>
            <a:r>
              <a:rPr lang="de-DE" sz="3200" b="1" dirty="0"/>
              <a:t> </a:t>
            </a:r>
            <a:endParaRPr lang="en-US" sz="3200" b="1" dirty="0"/>
          </a:p>
          <a:p>
            <a:pPr marL="0" indent="0" algn="ctr">
              <a:buNone/>
            </a:pPr>
            <a:endParaRPr lang="en-US" sz="3200" b="1" dirty="0"/>
          </a:p>
          <a:p>
            <a:pPr marL="0" indent="0" algn="ctr">
              <a:buNone/>
            </a:pPr>
            <a:r>
              <a:rPr lang="en-US" sz="3200" b="1" dirty="0"/>
              <a:t>Rules Questions: Jacki Allender </a:t>
            </a:r>
          </a:p>
          <a:p>
            <a:pPr marL="0" indent="0" algn="ctr">
              <a:buNone/>
            </a:pPr>
            <a:r>
              <a:rPr lang="en-US" sz="3200" b="1" dirty="0">
                <a:hlinkClick r:id="rId5"/>
              </a:rPr>
              <a:t>swimming.sri@osaa.org</a:t>
            </a:r>
            <a:r>
              <a:rPr lang="en-US" sz="3200" b="1" dirty="0"/>
              <a:t> </a:t>
            </a:r>
          </a:p>
          <a:p>
            <a:pPr marL="0" indent="0" algn="ctr">
              <a:buNone/>
            </a:pPr>
            <a:r>
              <a:rPr lang="en-US" sz="3200" b="1" dirty="0"/>
              <a:t>	</a:t>
            </a:r>
          </a:p>
        </p:txBody>
      </p:sp>
    </p:spTree>
    <p:extLst>
      <p:ext uri="{BB962C8B-B14F-4D97-AF65-F5344CB8AC3E}">
        <p14:creationId xmlns:p14="http://schemas.microsoft.com/office/powerpoint/2010/main" val="151875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566789-EC94-2830-43EE-7E852163DF7D}"/>
              </a:ext>
            </a:extLst>
          </p:cNvPr>
          <p:cNvSpPr>
            <a:spLocks noGrp="1"/>
          </p:cNvSpPr>
          <p:nvPr>
            <p:ph type="title"/>
          </p:nvPr>
        </p:nvSpPr>
        <p:spPr>
          <a:xfrm>
            <a:off x="838200" y="365125"/>
            <a:ext cx="10515600" cy="1325563"/>
          </a:xfrm>
        </p:spPr>
        <p:txBody>
          <a:bodyPr>
            <a:normAutofit/>
          </a:bodyPr>
          <a:lstStyle/>
          <a:p>
            <a:r>
              <a:rPr lang="en-US" sz="5400" dirty="0"/>
              <a:t>POE: Sportsmanship</a:t>
            </a:r>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A98D0B0-198F-2F32-2816-416C9D54D8D8}"/>
              </a:ext>
            </a:extLst>
          </p:cNvPr>
          <p:cNvSpPr>
            <a:spLocks noGrp="1"/>
          </p:cNvSpPr>
          <p:nvPr>
            <p:ph idx="1"/>
          </p:nvPr>
        </p:nvSpPr>
        <p:spPr>
          <a:xfrm>
            <a:off x="838200" y="1929383"/>
            <a:ext cx="10515600" cy="4563491"/>
          </a:xfrm>
        </p:spPr>
        <p:txBody>
          <a:bodyPr>
            <a:normAutofit/>
          </a:bodyPr>
          <a:lstStyle/>
          <a:p>
            <a:pPr marL="0" marR="0" lvl="0" indent="0">
              <a:lnSpc>
                <a:spcPct val="120000"/>
              </a:lnSpc>
              <a:spcBef>
                <a:spcPts val="600"/>
              </a:spcBef>
              <a:spcAft>
                <a:spcPts val="0"/>
              </a:spcAft>
              <a:buSzPts val="1000"/>
              <a:buNone/>
              <a:tabLst>
                <a:tab pos="685800" algn="l"/>
              </a:tabLst>
            </a:pPr>
            <a:r>
              <a:rPr lang="en-US" sz="1600" b="1" dirty="0">
                <a:effectLst/>
                <a:ea typeface="Calibri" panose="020F0502020204030204" pitchFamily="34" charset="0"/>
                <a:cs typeface="Times New Roman" panose="02020603050405020304" pitchFamily="18" charset="0"/>
              </a:rPr>
              <a:t>Sportsmanship</a:t>
            </a:r>
            <a:r>
              <a:rPr lang="en-US" sz="1600" b="1" dirty="0">
                <a:solidFill>
                  <a:srgbClr val="000000"/>
                </a:solidFill>
                <a:effectLst/>
                <a:ea typeface="Times New Roman" panose="02020603050405020304" pitchFamily="18" charset="0"/>
              </a:rPr>
              <a:t>.  </a:t>
            </a:r>
          </a:p>
          <a:p>
            <a:pPr marL="342900" marR="0" lvl="0" indent="-342900">
              <a:lnSpc>
                <a:spcPct val="120000"/>
              </a:lnSpc>
              <a:spcBef>
                <a:spcPts val="600"/>
              </a:spcBef>
              <a:spcAft>
                <a:spcPts val="0"/>
              </a:spcAft>
              <a:buSzPts val="1000"/>
              <a:buFont typeface="Calibri" panose="020F0502020204030204" pitchFamily="34" charset="0"/>
              <a:buAutoNum type="arabicPeriod"/>
              <a:tabLst>
                <a:tab pos="685800" algn="l"/>
              </a:tabLst>
            </a:pPr>
            <a:r>
              <a:rPr lang="en-US" sz="1600" b="1" dirty="0">
                <a:solidFill>
                  <a:srgbClr val="000000"/>
                </a:solidFill>
                <a:effectLst/>
                <a:ea typeface="Times New Roman" panose="02020603050405020304" pitchFamily="18" charset="0"/>
              </a:rPr>
              <a:t>Good sporting behavior is one of the fundamental ingredients to the continued success and enjoyment of education-based high school sports and activities. Coaches set the tone at athletic contests with their display of sportsmanship. If these individuals act in a sportsmanlike manner, their behavior sets the tone for players, spectators and others. </a:t>
            </a:r>
          </a:p>
          <a:p>
            <a:pPr marL="342900" marR="0" lvl="0" indent="-342900">
              <a:lnSpc>
                <a:spcPct val="120000"/>
              </a:lnSpc>
              <a:spcBef>
                <a:spcPts val="600"/>
              </a:spcBef>
              <a:spcAft>
                <a:spcPts val="0"/>
              </a:spcAft>
              <a:buSzPts val="1000"/>
              <a:buFont typeface="Calibri" panose="020F0502020204030204" pitchFamily="34" charset="0"/>
              <a:buAutoNum type="arabicPeriod"/>
              <a:tabLst>
                <a:tab pos="685800" algn="l"/>
              </a:tabLst>
            </a:pPr>
            <a:r>
              <a:rPr lang="en-US" sz="1600" b="1" dirty="0">
                <a:solidFill>
                  <a:srgbClr val="000000"/>
                </a:solidFill>
                <a:effectLst/>
                <a:ea typeface="Times New Roman" panose="02020603050405020304" pitchFamily="18" charset="0"/>
              </a:rPr>
              <a:t>In recent years, a heightened level of unsportsmanlike behavior has been occurring by spectators at high school sporting events, and it must be stopped. The use of demeaning language, or hate speech, by students, parents and other fans must cease. High school sports and other activities exist to lift people up, not demean or tear people down. The goal is to treat everyone fairly and treat each other with respect. Any speech or harassment that is insulting, demeaning or hurtful will not be tolerated. </a:t>
            </a:r>
          </a:p>
          <a:p>
            <a:pPr marL="342900" marR="0" lvl="0" indent="-342900">
              <a:lnSpc>
                <a:spcPct val="120000"/>
              </a:lnSpc>
              <a:spcBef>
                <a:spcPts val="600"/>
              </a:spcBef>
              <a:spcAft>
                <a:spcPts val="0"/>
              </a:spcAft>
              <a:buSzPts val="1000"/>
              <a:buFont typeface="Calibri" panose="020F0502020204030204" pitchFamily="34" charset="0"/>
              <a:buAutoNum type="arabicPeriod"/>
              <a:tabLst>
                <a:tab pos="685800" algn="l"/>
              </a:tabLst>
            </a:pPr>
            <a:r>
              <a:rPr lang="en-US" sz="1600" b="1" dirty="0">
                <a:solidFill>
                  <a:srgbClr val="000000"/>
                </a:solidFill>
                <a:effectLst/>
                <a:ea typeface="Times New Roman" panose="02020603050405020304" pitchFamily="18" charset="0"/>
              </a:rPr>
              <a:t>High schools must establish a culture that values the worth of every single person – both players on the school’s team and players on the opposing team. There must be a no-tolerance policy regarding behavior that shows disrespect for another individual. Good sports win with humility, lose with grace and do both with dignity. It takes the efforts of everyone every day to ensure that sportsmanship remains one of the top priorities in education-based activity programs.</a:t>
            </a:r>
            <a:endParaRPr lang="en-US" sz="1600" b="1" dirty="0">
              <a:effectLst/>
              <a:ea typeface="Times New Roman" panose="02020603050405020304" pitchFamily="18" charset="0"/>
            </a:endParaRPr>
          </a:p>
          <a:p>
            <a:pPr marL="0" indent="0">
              <a:lnSpc>
                <a:spcPct val="120000"/>
              </a:lnSpc>
              <a:buNone/>
            </a:pPr>
            <a:endParaRPr lang="en-US" sz="1600" b="1" dirty="0"/>
          </a:p>
        </p:txBody>
      </p:sp>
    </p:spTree>
    <p:extLst>
      <p:ext uri="{BB962C8B-B14F-4D97-AF65-F5344CB8AC3E}">
        <p14:creationId xmlns:p14="http://schemas.microsoft.com/office/powerpoint/2010/main" val="3723735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247112-B055-1535-FC8F-56F84BA86E07}"/>
              </a:ext>
            </a:extLst>
          </p:cNvPr>
          <p:cNvSpPr>
            <a:spLocks noGrp="1"/>
          </p:cNvSpPr>
          <p:nvPr>
            <p:ph type="title"/>
          </p:nvPr>
        </p:nvSpPr>
        <p:spPr>
          <a:xfrm>
            <a:off x="838200" y="365125"/>
            <a:ext cx="10515600" cy="1325563"/>
          </a:xfrm>
        </p:spPr>
        <p:txBody>
          <a:bodyPr>
            <a:normAutofit/>
          </a:bodyPr>
          <a:lstStyle/>
          <a:p>
            <a:r>
              <a:rPr lang="en-US" sz="5400"/>
              <a:t>Tualatin Hills Aquatic Center</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BB8572-BE3A-C394-DBD3-8D36FFDEB377}"/>
              </a:ext>
            </a:extLst>
          </p:cNvPr>
          <p:cNvSpPr>
            <a:spLocks noGrp="1"/>
          </p:cNvSpPr>
          <p:nvPr>
            <p:ph idx="1"/>
          </p:nvPr>
        </p:nvSpPr>
        <p:spPr>
          <a:xfrm>
            <a:off x="838200" y="1929384"/>
            <a:ext cx="10515600" cy="4251960"/>
          </a:xfrm>
        </p:spPr>
        <p:txBody>
          <a:bodyPr>
            <a:normAutofit fontScale="92500"/>
          </a:bodyPr>
          <a:lstStyle/>
          <a:p>
            <a:r>
              <a:rPr lang="en-US" sz="2200" b="1" dirty="0"/>
              <a:t>Parking: </a:t>
            </a:r>
            <a:r>
              <a:rPr lang="en-US" sz="2200" dirty="0"/>
              <a:t>NO buses (including small buses) in the regular lot- Buses may drop off, then need to go down to the lot off of Blueridge Drive (North Lot). It is a lot beyond the soccer fields. </a:t>
            </a:r>
          </a:p>
          <a:p>
            <a:r>
              <a:rPr lang="en-US" sz="2200" b="1" dirty="0"/>
              <a:t>Entering the Facility: </a:t>
            </a:r>
            <a:r>
              <a:rPr lang="en-US" sz="2400" dirty="0"/>
              <a:t>through the lobby and locker rooms</a:t>
            </a:r>
          </a:p>
          <a:p>
            <a:r>
              <a:rPr lang="en-US" sz="2200" b="1" dirty="0"/>
              <a:t>Exit the Facility: </a:t>
            </a:r>
            <a:r>
              <a:rPr lang="en-US" sz="2200" dirty="0"/>
              <a:t>Through the doors on the dive platform side of the pool</a:t>
            </a:r>
          </a:p>
          <a:p>
            <a:r>
              <a:rPr lang="en-US" sz="2200" b="1" dirty="0"/>
              <a:t>Locker rooms</a:t>
            </a:r>
          </a:p>
          <a:p>
            <a:pPr lvl="1"/>
            <a:r>
              <a:rPr lang="en-US" sz="2200" dirty="0"/>
              <a:t>Athletes are required to shower before entering the pool</a:t>
            </a:r>
          </a:p>
          <a:p>
            <a:pPr lvl="1"/>
            <a:r>
              <a:rPr lang="en-US" sz="2200" dirty="0"/>
              <a:t>Non-participating athletes (athletes in street clothes) need to use the restrooms that are in the breezeway for the spectators</a:t>
            </a:r>
          </a:p>
          <a:p>
            <a:r>
              <a:rPr lang="en-US" sz="2200" b="1" dirty="0"/>
              <a:t>Participant Seating</a:t>
            </a:r>
          </a:p>
          <a:p>
            <a:pPr lvl="1"/>
            <a:r>
              <a:rPr lang="en-US" sz="2200" dirty="0"/>
              <a:t>VERY tight on deck. Please be prepared to share space with another team. </a:t>
            </a:r>
          </a:p>
          <a:p>
            <a:pPr lvl="1"/>
            <a:r>
              <a:rPr lang="en-US" sz="2200" dirty="0"/>
              <a:t>Alphabetical order, but please communicate with one another regarding team space needs. </a:t>
            </a:r>
          </a:p>
        </p:txBody>
      </p:sp>
    </p:spTree>
    <p:extLst>
      <p:ext uri="{BB962C8B-B14F-4D97-AF65-F5344CB8AC3E}">
        <p14:creationId xmlns:p14="http://schemas.microsoft.com/office/powerpoint/2010/main" val="2822172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4E48924-8253-DE52-49D4-0EDEF3A738EF}"/>
              </a:ext>
            </a:extLst>
          </p:cNvPr>
          <p:cNvSpPr>
            <a:spLocks noGrp="1"/>
          </p:cNvSpPr>
          <p:nvPr>
            <p:ph type="title"/>
          </p:nvPr>
        </p:nvSpPr>
        <p:spPr>
          <a:xfrm>
            <a:off x="643467" y="321734"/>
            <a:ext cx="10905066" cy="1135737"/>
          </a:xfrm>
        </p:spPr>
        <p:txBody>
          <a:bodyPr>
            <a:normAutofit/>
          </a:bodyPr>
          <a:lstStyle/>
          <a:p>
            <a:r>
              <a:rPr lang="en-US" sz="3600"/>
              <a:t>Tualatin Hills Aquatic Center</a:t>
            </a:r>
          </a:p>
        </p:txBody>
      </p:sp>
      <p:sp>
        <p:nvSpPr>
          <p:cNvPr id="3" name="Content Placeholder 2">
            <a:extLst>
              <a:ext uri="{FF2B5EF4-FFF2-40B4-BE49-F238E27FC236}">
                <a16:creationId xmlns:a16="http://schemas.microsoft.com/office/drawing/2014/main" id="{8BDFF546-0109-2764-50F9-1400DE4BAFFB}"/>
              </a:ext>
            </a:extLst>
          </p:cNvPr>
          <p:cNvSpPr>
            <a:spLocks noGrp="1"/>
          </p:cNvSpPr>
          <p:nvPr>
            <p:ph idx="1"/>
          </p:nvPr>
        </p:nvSpPr>
        <p:spPr>
          <a:xfrm>
            <a:off x="643467" y="1782981"/>
            <a:ext cx="10905066" cy="4393982"/>
          </a:xfrm>
        </p:spPr>
        <p:txBody>
          <a:bodyPr>
            <a:normAutofit/>
          </a:bodyPr>
          <a:lstStyle/>
          <a:p>
            <a:r>
              <a:rPr lang="en-US" sz="3200" dirty="0"/>
              <a:t>On Deck</a:t>
            </a:r>
          </a:p>
          <a:p>
            <a:pPr lvl="1"/>
            <a:r>
              <a:rPr lang="en-US" sz="3200" dirty="0">
                <a:highlight>
                  <a:srgbClr val="FFFF00"/>
                </a:highlight>
              </a:rPr>
              <a:t>NO FOOD</a:t>
            </a:r>
          </a:p>
          <a:p>
            <a:pPr lvl="1"/>
            <a:r>
              <a:rPr lang="en-US" sz="3200" dirty="0"/>
              <a:t>Shared seating</a:t>
            </a:r>
          </a:p>
          <a:p>
            <a:pPr lvl="1"/>
            <a:r>
              <a:rPr lang="en-US" sz="3200" dirty="0"/>
              <a:t>Spectators will be sitting on deck. Athletes will not be able to cheer in front of spectators or behind blocks. </a:t>
            </a:r>
          </a:p>
          <a:p>
            <a:pPr lvl="1"/>
            <a:r>
              <a:rPr lang="en-US" sz="3200" dirty="0"/>
              <a:t>Coaches will be under the dive platforms</a:t>
            </a:r>
          </a:p>
          <a:p>
            <a:pPr marL="457200" lvl="1" indent="0">
              <a:buNone/>
            </a:pPr>
            <a:endParaRPr lang="en-US" sz="32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19091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AB5D5D-81E4-652A-AD16-AB25C096B74E}"/>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3206C97-E232-2892-1EDA-A4C6A64A84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28392761-69CE-97EE-11DF-CF4A797260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0CB51F08-3C20-7C03-618B-FF87A33032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42FA11C7-821E-1FEA-E527-DB3A7E0E0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E1D082BD-5DE5-8F3E-5918-E8F821912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50B63A58-0FDB-E968-2367-D6C44BC13D60}"/>
              </a:ext>
            </a:extLst>
          </p:cNvPr>
          <p:cNvSpPr txBox="1">
            <a:spLocks/>
          </p:cNvSpPr>
          <p:nvPr/>
        </p:nvSpPr>
        <p:spPr>
          <a:xfrm>
            <a:off x="838200" y="1690688"/>
            <a:ext cx="10515600" cy="44862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Jacki will review timing for turning in necessary information</a:t>
            </a:r>
          </a:p>
          <a:p>
            <a:r>
              <a:rPr lang="en-US" dirty="0"/>
              <a:t>Area available for coaches to go up to be off the deck but still able to see what is going on. Coaches’ hospitality is in the Northwest corner of the pool area. </a:t>
            </a:r>
          </a:p>
          <a:p>
            <a:r>
              <a:rPr lang="en-US" dirty="0"/>
              <a:t>Coach’s restroom is in the lobby, not in the locker room- THPRD follows Safe Sport requirements. </a:t>
            </a:r>
          </a:p>
          <a:p>
            <a:r>
              <a:rPr lang="en-US" dirty="0"/>
              <a:t>Medals- If your athlete/relay places first on Saturday, then you will be the person handing out the medals to the athletes. PLEASE be on time to the medal stand to hand them out. </a:t>
            </a:r>
          </a:p>
          <a:p>
            <a:r>
              <a:rPr lang="en-US" dirty="0"/>
              <a:t>Thank YOU for helping your athletes have the best experience possible! </a:t>
            </a:r>
          </a:p>
        </p:txBody>
      </p:sp>
      <p:sp>
        <p:nvSpPr>
          <p:cNvPr id="11" name="Title 1">
            <a:extLst>
              <a:ext uri="{FF2B5EF4-FFF2-40B4-BE49-F238E27FC236}">
                <a16:creationId xmlns:a16="http://schemas.microsoft.com/office/drawing/2014/main" id="{255CD95D-30E3-7730-205B-3CBB17209895}"/>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Coach Reminders</a:t>
            </a:r>
            <a:endParaRPr lang="en-US" dirty="0"/>
          </a:p>
        </p:txBody>
      </p:sp>
    </p:spTree>
    <p:extLst>
      <p:ext uri="{BB962C8B-B14F-4D97-AF65-F5344CB8AC3E}">
        <p14:creationId xmlns:p14="http://schemas.microsoft.com/office/powerpoint/2010/main" val="2625758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iagram&#10;&#10;Description automatically generated">
            <a:extLst>
              <a:ext uri="{FF2B5EF4-FFF2-40B4-BE49-F238E27FC236}">
                <a16:creationId xmlns:a16="http://schemas.microsoft.com/office/drawing/2014/main" id="{012749AA-A851-722D-21F0-F5718C982503}"/>
              </a:ext>
            </a:extLst>
          </p:cNvPr>
          <p:cNvPicPr>
            <a:picLocks noChangeAspect="1"/>
          </p:cNvPicPr>
          <p:nvPr/>
        </p:nvPicPr>
        <p:blipFill>
          <a:blip r:embed="rId3"/>
          <a:stretch>
            <a:fillRect/>
          </a:stretch>
        </p:blipFill>
        <p:spPr>
          <a:xfrm>
            <a:off x="1230923" y="1"/>
            <a:ext cx="10363200" cy="6840106"/>
          </a:xfrm>
          <a:prstGeom prst="rect">
            <a:avLst/>
          </a:prstGeom>
        </p:spPr>
      </p:pic>
      <p:sp>
        <p:nvSpPr>
          <p:cNvPr id="2" name="TextBox 1">
            <a:extLst>
              <a:ext uri="{FF2B5EF4-FFF2-40B4-BE49-F238E27FC236}">
                <a16:creationId xmlns:a16="http://schemas.microsoft.com/office/drawing/2014/main" id="{C57911DE-0B41-6E77-D265-E95D2410291D}"/>
              </a:ext>
            </a:extLst>
          </p:cNvPr>
          <p:cNvSpPr txBox="1"/>
          <p:nvPr/>
        </p:nvSpPr>
        <p:spPr>
          <a:xfrm>
            <a:off x="5330536" y="1922086"/>
            <a:ext cx="765464"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43607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1D52E0F-8461-74B5-B894-72A716898A05}"/>
              </a:ext>
            </a:extLst>
          </p:cNvPr>
          <p:cNvGraphicFramePr>
            <a:graphicFrameLocks noGrp="1"/>
          </p:cNvGraphicFramePr>
          <p:nvPr>
            <p:extLst>
              <p:ext uri="{D42A27DB-BD31-4B8C-83A1-F6EECF244321}">
                <p14:modId xmlns:p14="http://schemas.microsoft.com/office/powerpoint/2010/main" val="1084214210"/>
              </p:ext>
            </p:extLst>
          </p:nvPr>
        </p:nvGraphicFramePr>
        <p:xfrm>
          <a:off x="550985" y="234459"/>
          <a:ext cx="4935415" cy="6362829"/>
        </p:xfrm>
        <a:graphic>
          <a:graphicData uri="http://schemas.openxmlformats.org/drawingml/2006/table">
            <a:tbl>
              <a:tblPr firstRow="1" firstCol="1" bandRow="1">
                <a:tableStyleId>{5C22544A-7EE6-4342-B048-85BDC9FD1C3A}</a:tableStyleId>
              </a:tblPr>
              <a:tblGrid>
                <a:gridCol w="1979701">
                  <a:extLst>
                    <a:ext uri="{9D8B030D-6E8A-4147-A177-3AD203B41FA5}">
                      <a16:colId xmlns:a16="http://schemas.microsoft.com/office/drawing/2014/main" val="3288709340"/>
                    </a:ext>
                  </a:extLst>
                </a:gridCol>
                <a:gridCol w="2955714">
                  <a:extLst>
                    <a:ext uri="{9D8B030D-6E8A-4147-A177-3AD203B41FA5}">
                      <a16:colId xmlns:a16="http://schemas.microsoft.com/office/drawing/2014/main" val="1990139201"/>
                    </a:ext>
                  </a:extLst>
                </a:gridCol>
              </a:tblGrid>
              <a:tr h="448270">
                <a:tc>
                  <a:txBody>
                    <a:bodyPr/>
                    <a:lstStyle/>
                    <a:p>
                      <a:pPr marL="0" marR="0" algn="l">
                        <a:spcBef>
                          <a:spcPts val="0"/>
                        </a:spcBef>
                        <a:spcAft>
                          <a:spcPts val="0"/>
                        </a:spcAft>
                      </a:pPr>
                      <a:r>
                        <a:rPr lang="en-US" sz="1050" b="1" dirty="0">
                          <a:effectLst/>
                          <a:latin typeface="Calibri" panose="020F0502020204030204" pitchFamily="34" charset="0"/>
                          <a:ea typeface="MS PGothic" panose="020B0600070205080204" pitchFamily="34" charset="-128"/>
                        </a:rPr>
                        <a:t>4A/3A/2A/1A</a:t>
                      </a:r>
                    </a:p>
                  </a:txBody>
                  <a:tcPr marL="51891" marR="57379" marT="22453" marB="0"/>
                </a:tc>
                <a:tc>
                  <a:txBody>
                    <a:bodyPr/>
                    <a:lstStyle/>
                    <a:p>
                      <a:pPr marL="3175" marR="0" algn="l">
                        <a:spcBef>
                          <a:spcPts val="0"/>
                        </a:spcBef>
                        <a:spcAft>
                          <a:spcPts val="0"/>
                        </a:spcAft>
                      </a:pPr>
                      <a:r>
                        <a:rPr lang="en-US" sz="1050" b="1">
                          <a:effectLst/>
                        </a:rPr>
                        <a:t>Tickets go on sale and doors open at 8:00am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1536482392"/>
                  </a:ext>
                </a:extLst>
              </a:tr>
              <a:tr h="448270">
                <a:tc>
                  <a:txBody>
                    <a:bodyPr/>
                    <a:lstStyle/>
                    <a:p>
                      <a:pPr marL="0" marR="0" algn="l">
                        <a:spcBef>
                          <a:spcPts val="0"/>
                        </a:spcBef>
                        <a:spcAft>
                          <a:spcPts val="0"/>
                        </a:spcAft>
                      </a:pPr>
                      <a:r>
                        <a:rPr lang="en-US" sz="1050" b="1">
                          <a:effectLst/>
                        </a:rPr>
                        <a:t>Participants May Enter Facility</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rPr>
                        <a:t>7:15am</a:t>
                      </a:r>
                      <a:endParaRPr lang="en-US" sz="1050" b="1" dirty="0">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963290844"/>
                  </a:ext>
                </a:extLst>
              </a:tr>
              <a:tr h="240377">
                <a:tc>
                  <a:txBody>
                    <a:bodyPr/>
                    <a:lstStyle/>
                    <a:p>
                      <a:pPr marL="0" marR="0" algn="l">
                        <a:spcBef>
                          <a:spcPts val="0"/>
                        </a:spcBef>
                        <a:spcAft>
                          <a:spcPts val="0"/>
                        </a:spcAft>
                      </a:pPr>
                      <a:r>
                        <a:rPr lang="en-US" sz="1050" b="1">
                          <a:effectLst/>
                        </a:rPr>
                        <a:t>Competition Tank Warm-Up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7:30am – 8:45am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1716582840"/>
                  </a:ext>
                </a:extLst>
              </a:tr>
              <a:tr h="240377">
                <a:tc>
                  <a:txBody>
                    <a:bodyPr/>
                    <a:lstStyle/>
                    <a:p>
                      <a:pPr marL="0" marR="0" algn="l">
                        <a:spcBef>
                          <a:spcPts val="0"/>
                        </a:spcBef>
                        <a:spcAft>
                          <a:spcPts val="0"/>
                        </a:spcAft>
                      </a:pPr>
                      <a:r>
                        <a:rPr lang="en-US" sz="1050" b="1">
                          <a:effectLst/>
                        </a:rPr>
                        <a:t>Officials Meeting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7:45am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113055210"/>
                  </a:ext>
                </a:extLst>
              </a:tr>
              <a:tr h="240377">
                <a:tc>
                  <a:txBody>
                    <a:bodyPr/>
                    <a:lstStyle/>
                    <a:p>
                      <a:pPr marL="0" marR="0" algn="l">
                        <a:spcBef>
                          <a:spcPts val="0"/>
                        </a:spcBef>
                        <a:spcAft>
                          <a:spcPts val="0"/>
                        </a:spcAft>
                      </a:pPr>
                      <a:r>
                        <a:rPr lang="en-US" sz="1050" b="1">
                          <a:effectLst/>
                        </a:rPr>
                        <a:t>Clear Pool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8:45am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1290073415"/>
                  </a:ext>
                </a:extLst>
              </a:tr>
              <a:tr h="240377">
                <a:tc>
                  <a:txBody>
                    <a:bodyPr/>
                    <a:lstStyle/>
                    <a:p>
                      <a:pPr marL="0" marR="0" algn="l">
                        <a:spcBef>
                          <a:spcPts val="0"/>
                        </a:spcBef>
                        <a:spcAft>
                          <a:spcPts val="0"/>
                        </a:spcAft>
                      </a:pPr>
                      <a:r>
                        <a:rPr lang="en-US" sz="1050" b="1">
                          <a:effectLst/>
                        </a:rPr>
                        <a:t>Preliminaries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rPr>
                        <a:t>9am – 11:15am </a:t>
                      </a:r>
                      <a:endParaRPr lang="en-US" sz="1050" b="1" dirty="0">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114523902"/>
                  </a:ext>
                </a:extLst>
              </a:tr>
              <a:tr h="240377">
                <a:tc>
                  <a:txBody>
                    <a:bodyPr/>
                    <a:lstStyle/>
                    <a:p>
                      <a:pPr marL="0" marR="0" algn="l">
                        <a:spcBef>
                          <a:spcPts val="0"/>
                        </a:spcBef>
                        <a:spcAft>
                          <a:spcPts val="0"/>
                        </a:spcAft>
                      </a:pPr>
                      <a:r>
                        <a:rPr lang="en-US" sz="1050" b="1">
                          <a:effectLst/>
                        </a:rPr>
                        <a:t>Clear Building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11:30am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648192073"/>
                  </a:ext>
                </a:extLst>
              </a:tr>
              <a:tr h="515824">
                <a:tc>
                  <a:txBody>
                    <a:bodyPr/>
                    <a:lstStyle/>
                    <a:p>
                      <a:pPr marL="0" marR="0" algn="l">
                        <a:spcBef>
                          <a:spcPts val="0"/>
                        </a:spcBef>
                        <a:spcAft>
                          <a:spcPts val="0"/>
                        </a:spcAft>
                      </a:pPr>
                      <a:r>
                        <a:rPr lang="en-US" sz="1050" b="1" dirty="0">
                          <a:effectLst/>
                        </a:rPr>
                        <a:t>5A</a:t>
                      </a:r>
                      <a:endParaRPr lang="en-US" sz="1050" b="1" dirty="0">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rPr>
                        <a:t>Tickets go on sale and doors open at 12:45pm </a:t>
                      </a:r>
                      <a:endParaRPr lang="en-US" sz="1050" b="1" dirty="0">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1183748982"/>
                  </a:ext>
                </a:extLst>
              </a:tr>
              <a:tr h="448270">
                <a:tc>
                  <a:txBody>
                    <a:bodyPr/>
                    <a:lstStyle/>
                    <a:p>
                      <a:pPr marL="0" marR="0" algn="l">
                        <a:spcBef>
                          <a:spcPts val="0"/>
                        </a:spcBef>
                        <a:spcAft>
                          <a:spcPts val="0"/>
                        </a:spcAft>
                      </a:pPr>
                      <a:r>
                        <a:rPr lang="en-US" sz="1050" b="1">
                          <a:effectLst/>
                        </a:rPr>
                        <a:t>Participants May Enter Facility</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latin typeface="Calibri" panose="020F0502020204030204" pitchFamily="34" charset="0"/>
                          <a:ea typeface="MS PGothic" panose="020B0600070205080204" pitchFamily="34" charset="-128"/>
                        </a:rPr>
                        <a:t>Noon</a:t>
                      </a:r>
                    </a:p>
                  </a:txBody>
                  <a:tcPr marL="51891" marR="57379" marT="22453" marB="0"/>
                </a:tc>
                <a:extLst>
                  <a:ext uri="{0D108BD9-81ED-4DB2-BD59-A6C34878D82A}">
                    <a16:rowId xmlns:a16="http://schemas.microsoft.com/office/drawing/2014/main" val="2240827799"/>
                  </a:ext>
                </a:extLst>
              </a:tr>
              <a:tr h="240377">
                <a:tc>
                  <a:txBody>
                    <a:bodyPr/>
                    <a:lstStyle/>
                    <a:p>
                      <a:pPr marL="0" marR="0" algn="l">
                        <a:spcBef>
                          <a:spcPts val="0"/>
                        </a:spcBef>
                        <a:spcAft>
                          <a:spcPts val="0"/>
                        </a:spcAft>
                      </a:pPr>
                      <a:r>
                        <a:rPr lang="en-US" sz="1050" b="1">
                          <a:effectLst/>
                        </a:rPr>
                        <a:t>Competition Tank Warm-Up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12:15pm – 1:30pm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2169471497"/>
                  </a:ext>
                </a:extLst>
              </a:tr>
              <a:tr h="240377">
                <a:tc>
                  <a:txBody>
                    <a:bodyPr/>
                    <a:lstStyle/>
                    <a:p>
                      <a:pPr marL="0" marR="0" algn="l">
                        <a:spcBef>
                          <a:spcPts val="0"/>
                        </a:spcBef>
                        <a:spcAft>
                          <a:spcPts val="0"/>
                        </a:spcAft>
                      </a:pPr>
                      <a:r>
                        <a:rPr lang="en-US" sz="1050" b="1">
                          <a:effectLst/>
                        </a:rPr>
                        <a:t>Officials Meeting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12:30pm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975764350"/>
                  </a:ext>
                </a:extLst>
              </a:tr>
              <a:tr h="240377">
                <a:tc>
                  <a:txBody>
                    <a:bodyPr/>
                    <a:lstStyle/>
                    <a:p>
                      <a:pPr marL="0" marR="0" algn="l">
                        <a:spcBef>
                          <a:spcPts val="0"/>
                        </a:spcBef>
                        <a:spcAft>
                          <a:spcPts val="0"/>
                        </a:spcAft>
                      </a:pPr>
                      <a:r>
                        <a:rPr lang="en-US" sz="1050" b="1">
                          <a:effectLst/>
                        </a:rPr>
                        <a:t>Clear Pool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1:30pm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262617020"/>
                  </a:ext>
                </a:extLst>
              </a:tr>
              <a:tr h="240377">
                <a:tc>
                  <a:txBody>
                    <a:bodyPr/>
                    <a:lstStyle/>
                    <a:p>
                      <a:pPr marL="0" marR="0" algn="l">
                        <a:spcBef>
                          <a:spcPts val="0"/>
                        </a:spcBef>
                        <a:spcAft>
                          <a:spcPts val="0"/>
                        </a:spcAft>
                      </a:pPr>
                      <a:r>
                        <a:rPr lang="en-US" sz="1050" b="1">
                          <a:effectLst/>
                        </a:rPr>
                        <a:t>Preliminaries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1:45pm – 4pm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296112303"/>
                  </a:ext>
                </a:extLst>
              </a:tr>
              <a:tr h="240377">
                <a:tc>
                  <a:txBody>
                    <a:bodyPr/>
                    <a:lstStyle/>
                    <a:p>
                      <a:pPr marL="0" marR="0" algn="l">
                        <a:spcBef>
                          <a:spcPts val="0"/>
                        </a:spcBef>
                        <a:spcAft>
                          <a:spcPts val="0"/>
                        </a:spcAft>
                      </a:pPr>
                      <a:r>
                        <a:rPr lang="en-US" sz="1050" b="1">
                          <a:effectLst/>
                        </a:rPr>
                        <a:t>Clear Building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4:15pm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139203171"/>
                  </a:ext>
                </a:extLst>
              </a:tr>
              <a:tr h="448270">
                <a:tc>
                  <a:txBody>
                    <a:bodyPr/>
                    <a:lstStyle/>
                    <a:p>
                      <a:pPr marL="0" marR="0" algn="l">
                        <a:spcBef>
                          <a:spcPts val="0"/>
                        </a:spcBef>
                        <a:spcAft>
                          <a:spcPts val="0"/>
                        </a:spcAft>
                      </a:pPr>
                      <a:r>
                        <a:rPr lang="en-US" sz="1050" b="1" dirty="0">
                          <a:effectLst/>
                          <a:latin typeface="Calibri" panose="020F0502020204030204" pitchFamily="34" charset="0"/>
                          <a:ea typeface="MS PGothic" panose="020B0600070205080204" pitchFamily="34" charset="-128"/>
                        </a:rPr>
                        <a:t>6A</a:t>
                      </a:r>
                    </a:p>
                  </a:txBody>
                  <a:tcPr marL="51891" marR="57379" marT="22453" marB="0"/>
                </a:tc>
                <a:tc>
                  <a:txBody>
                    <a:bodyPr/>
                    <a:lstStyle/>
                    <a:p>
                      <a:pPr marL="3175" marR="0" algn="l">
                        <a:spcBef>
                          <a:spcPts val="0"/>
                        </a:spcBef>
                        <a:spcAft>
                          <a:spcPts val="0"/>
                        </a:spcAft>
                      </a:pPr>
                      <a:r>
                        <a:rPr lang="en-US" sz="1050" b="1">
                          <a:effectLst/>
                        </a:rPr>
                        <a:t>Tickets go on sale and doors open at 5:30pm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800022302"/>
                  </a:ext>
                </a:extLst>
              </a:tr>
              <a:tr h="448270">
                <a:tc>
                  <a:txBody>
                    <a:bodyPr/>
                    <a:lstStyle/>
                    <a:p>
                      <a:pPr marL="0" marR="0" algn="l">
                        <a:spcBef>
                          <a:spcPts val="0"/>
                        </a:spcBef>
                        <a:spcAft>
                          <a:spcPts val="0"/>
                        </a:spcAft>
                      </a:pPr>
                      <a:r>
                        <a:rPr lang="en-US" sz="1050" b="1">
                          <a:effectLst/>
                        </a:rPr>
                        <a:t>Participants May Enter Facility</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rPr>
                        <a:t>4:45pm</a:t>
                      </a:r>
                      <a:endParaRPr lang="en-US" sz="1050" b="1" dirty="0">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2219630515"/>
                  </a:ext>
                </a:extLst>
              </a:tr>
              <a:tr h="240377">
                <a:tc>
                  <a:txBody>
                    <a:bodyPr/>
                    <a:lstStyle/>
                    <a:p>
                      <a:pPr marL="0" marR="0" algn="l">
                        <a:spcBef>
                          <a:spcPts val="0"/>
                        </a:spcBef>
                        <a:spcAft>
                          <a:spcPts val="0"/>
                        </a:spcAft>
                      </a:pPr>
                      <a:r>
                        <a:rPr lang="en-US" sz="1050" b="1">
                          <a:effectLst/>
                        </a:rPr>
                        <a:t>Competition Tank Warm-Up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5pm – 6:15pm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248399658"/>
                  </a:ext>
                </a:extLst>
              </a:tr>
              <a:tr h="240377">
                <a:tc>
                  <a:txBody>
                    <a:bodyPr/>
                    <a:lstStyle/>
                    <a:p>
                      <a:pPr marL="0" marR="0" algn="l">
                        <a:spcBef>
                          <a:spcPts val="0"/>
                        </a:spcBef>
                        <a:spcAft>
                          <a:spcPts val="0"/>
                        </a:spcAft>
                      </a:pPr>
                      <a:r>
                        <a:rPr lang="en-US" sz="1050" b="1">
                          <a:effectLst/>
                        </a:rPr>
                        <a:t>Officials Meeting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5:15pm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3959993399"/>
                  </a:ext>
                </a:extLst>
              </a:tr>
              <a:tr h="240377">
                <a:tc>
                  <a:txBody>
                    <a:bodyPr/>
                    <a:lstStyle/>
                    <a:p>
                      <a:pPr marL="0" marR="0" algn="l">
                        <a:spcBef>
                          <a:spcPts val="0"/>
                        </a:spcBef>
                        <a:spcAft>
                          <a:spcPts val="0"/>
                        </a:spcAft>
                      </a:pPr>
                      <a:r>
                        <a:rPr lang="en-US" sz="1050" b="1">
                          <a:effectLst/>
                        </a:rPr>
                        <a:t>Clear Pool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6:15pm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999942235"/>
                  </a:ext>
                </a:extLst>
              </a:tr>
              <a:tr h="240377">
                <a:tc>
                  <a:txBody>
                    <a:bodyPr/>
                    <a:lstStyle/>
                    <a:p>
                      <a:pPr marL="0" marR="0" algn="l">
                        <a:spcBef>
                          <a:spcPts val="0"/>
                        </a:spcBef>
                        <a:spcAft>
                          <a:spcPts val="0"/>
                        </a:spcAft>
                      </a:pPr>
                      <a:r>
                        <a:rPr lang="en-US" sz="1050" b="1">
                          <a:effectLst/>
                        </a:rPr>
                        <a:t>Preliminaries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a:effectLst/>
                        </a:rPr>
                        <a:t>6:30pm – 8:45pm </a:t>
                      </a:r>
                      <a:endParaRPr lang="en-US" sz="1050" b="1">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2640575049"/>
                  </a:ext>
                </a:extLst>
              </a:tr>
              <a:tr h="240377">
                <a:tc>
                  <a:txBody>
                    <a:bodyPr/>
                    <a:lstStyle/>
                    <a:p>
                      <a:pPr marL="0" marR="0" algn="l">
                        <a:spcBef>
                          <a:spcPts val="0"/>
                        </a:spcBef>
                        <a:spcAft>
                          <a:spcPts val="0"/>
                        </a:spcAft>
                      </a:pPr>
                      <a:r>
                        <a:rPr lang="en-US" sz="1050" b="1">
                          <a:effectLst/>
                        </a:rPr>
                        <a:t>Clear Building </a:t>
                      </a:r>
                      <a:endParaRPr lang="en-US" sz="1050" b="1">
                        <a:effectLst/>
                        <a:latin typeface="Calibri" panose="020F0502020204030204" pitchFamily="34" charset="0"/>
                        <a:ea typeface="MS PGothic" panose="020B0600070205080204" pitchFamily="34" charset="-128"/>
                      </a:endParaRPr>
                    </a:p>
                  </a:txBody>
                  <a:tcPr marL="51891" marR="57379" marT="22453" marB="0"/>
                </a:tc>
                <a:tc>
                  <a:txBody>
                    <a:bodyPr/>
                    <a:lstStyle/>
                    <a:p>
                      <a:pPr marL="3175" marR="0" algn="l">
                        <a:spcBef>
                          <a:spcPts val="0"/>
                        </a:spcBef>
                        <a:spcAft>
                          <a:spcPts val="0"/>
                        </a:spcAft>
                      </a:pPr>
                      <a:r>
                        <a:rPr lang="en-US" sz="1050" b="1" dirty="0">
                          <a:effectLst/>
                        </a:rPr>
                        <a:t>9pm </a:t>
                      </a:r>
                      <a:endParaRPr lang="en-US" sz="1050" b="1" dirty="0">
                        <a:effectLst/>
                        <a:latin typeface="Calibri" panose="020F0502020204030204" pitchFamily="34" charset="0"/>
                        <a:ea typeface="MS PGothic" panose="020B0600070205080204" pitchFamily="34" charset="-128"/>
                      </a:endParaRPr>
                    </a:p>
                  </a:txBody>
                  <a:tcPr marL="51891" marR="57379" marT="22453" marB="0"/>
                </a:tc>
                <a:extLst>
                  <a:ext uri="{0D108BD9-81ED-4DB2-BD59-A6C34878D82A}">
                    <a16:rowId xmlns:a16="http://schemas.microsoft.com/office/drawing/2014/main" val="1050869392"/>
                  </a:ext>
                </a:extLst>
              </a:tr>
            </a:tbl>
          </a:graphicData>
        </a:graphic>
      </p:graphicFrame>
      <p:graphicFrame>
        <p:nvGraphicFramePr>
          <p:cNvPr id="5" name="Table 4">
            <a:extLst>
              <a:ext uri="{FF2B5EF4-FFF2-40B4-BE49-F238E27FC236}">
                <a16:creationId xmlns:a16="http://schemas.microsoft.com/office/drawing/2014/main" id="{2DB95F1A-CB50-8449-3FBC-629FBEC845AB}"/>
              </a:ext>
            </a:extLst>
          </p:cNvPr>
          <p:cNvGraphicFramePr>
            <a:graphicFrameLocks noGrp="1"/>
          </p:cNvGraphicFramePr>
          <p:nvPr>
            <p:extLst>
              <p:ext uri="{D42A27DB-BD31-4B8C-83A1-F6EECF244321}">
                <p14:modId xmlns:p14="http://schemas.microsoft.com/office/powerpoint/2010/main" val="3344826661"/>
              </p:ext>
            </p:extLst>
          </p:nvPr>
        </p:nvGraphicFramePr>
        <p:xfrm>
          <a:off x="6553200" y="234458"/>
          <a:ext cx="4935415" cy="6295266"/>
        </p:xfrm>
        <a:graphic>
          <a:graphicData uri="http://schemas.openxmlformats.org/drawingml/2006/table">
            <a:tbl>
              <a:tblPr firstRow="1" firstCol="1" bandRow="1">
                <a:tableStyleId>{5C22544A-7EE6-4342-B048-85BDC9FD1C3A}</a:tableStyleId>
              </a:tblPr>
              <a:tblGrid>
                <a:gridCol w="2081504">
                  <a:extLst>
                    <a:ext uri="{9D8B030D-6E8A-4147-A177-3AD203B41FA5}">
                      <a16:colId xmlns:a16="http://schemas.microsoft.com/office/drawing/2014/main" val="4230732415"/>
                    </a:ext>
                  </a:extLst>
                </a:gridCol>
                <a:gridCol w="2853911">
                  <a:extLst>
                    <a:ext uri="{9D8B030D-6E8A-4147-A177-3AD203B41FA5}">
                      <a16:colId xmlns:a16="http://schemas.microsoft.com/office/drawing/2014/main" val="2440254457"/>
                    </a:ext>
                  </a:extLst>
                </a:gridCol>
              </a:tblGrid>
              <a:tr h="390623">
                <a:tc>
                  <a:txBody>
                    <a:bodyPr/>
                    <a:lstStyle/>
                    <a:p>
                      <a:pPr marL="0" marR="0" algn="l">
                        <a:spcBef>
                          <a:spcPts val="0"/>
                        </a:spcBef>
                        <a:spcAft>
                          <a:spcPts val="0"/>
                        </a:spcAft>
                      </a:pPr>
                      <a:r>
                        <a:rPr lang="en-US" sz="1000" b="1" dirty="0">
                          <a:effectLst/>
                          <a:latin typeface="Calibri" panose="020F0502020204030204" pitchFamily="34" charset="0"/>
                          <a:ea typeface="MS PGothic" panose="020B0600070205080204" pitchFamily="34" charset="-128"/>
                        </a:rPr>
                        <a:t>4A/3A/2A/1A</a:t>
                      </a:r>
                    </a:p>
                  </a:txBody>
                  <a:tcPr marL="45218" marR="50000" marT="19565" marB="0"/>
                </a:tc>
                <a:tc>
                  <a:txBody>
                    <a:bodyPr/>
                    <a:lstStyle/>
                    <a:p>
                      <a:pPr marL="3175" marR="0" algn="l">
                        <a:spcBef>
                          <a:spcPts val="0"/>
                        </a:spcBef>
                        <a:spcAft>
                          <a:spcPts val="0"/>
                        </a:spcAft>
                      </a:pPr>
                      <a:r>
                        <a:rPr lang="en-US" sz="1000" b="1">
                          <a:effectLst/>
                        </a:rPr>
                        <a:t>Tickets go on sale and doors open at 7:15am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990791615"/>
                  </a:ext>
                </a:extLst>
              </a:tr>
              <a:tr h="390623">
                <a:tc>
                  <a:txBody>
                    <a:bodyPr/>
                    <a:lstStyle/>
                    <a:p>
                      <a:pPr marL="0" marR="0" algn="l">
                        <a:spcBef>
                          <a:spcPts val="0"/>
                        </a:spcBef>
                        <a:spcAft>
                          <a:spcPts val="0"/>
                        </a:spcAft>
                      </a:pPr>
                      <a:r>
                        <a:rPr lang="en-US" sz="1000" b="1">
                          <a:effectLst/>
                        </a:rPr>
                        <a:t>Participants May Enter Facility</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6:45am</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686768127"/>
                  </a:ext>
                </a:extLst>
              </a:tr>
              <a:tr h="209465">
                <a:tc>
                  <a:txBody>
                    <a:bodyPr/>
                    <a:lstStyle/>
                    <a:p>
                      <a:pPr marL="0" marR="0" algn="l">
                        <a:spcBef>
                          <a:spcPts val="0"/>
                        </a:spcBef>
                        <a:spcAft>
                          <a:spcPts val="0"/>
                        </a:spcAft>
                      </a:pPr>
                      <a:r>
                        <a:rPr lang="en-US" sz="1000" b="1">
                          <a:effectLst/>
                        </a:rPr>
                        <a:t>Competition Tank Warm-Up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7am – 8am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009621787"/>
                  </a:ext>
                </a:extLst>
              </a:tr>
              <a:tr h="209465">
                <a:tc>
                  <a:txBody>
                    <a:bodyPr/>
                    <a:lstStyle/>
                    <a:p>
                      <a:pPr marL="0" marR="0" algn="l">
                        <a:spcBef>
                          <a:spcPts val="0"/>
                        </a:spcBef>
                        <a:spcAft>
                          <a:spcPts val="0"/>
                        </a:spcAft>
                      </a:pPr>
                      <a:r>
                        <a:rPr lang="en-US" sz="1000" b="1">
                          <a:effectLst/>
                        </a:rPr>
                        <a:t>Officials Meeting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7:15am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797582147"/>
                  </a:ext>
                </a:extLst>
              </a:tr>
              <a:tr h="209465">
                <a:tc>
                  <a:txBody>
                    <a:bodyPr/>
                    <a:lstStyle/>
                    <a:p>
                      <a:pPr marL="0" marR="0" algn="l">
                        <a:spcBef>
                          <a:spcPts val="0"/>
                        </a:spcBef>
                        <a:spcAft>
                          <a:spcPts val="0"/>
                        </a:spcAft>
                      </a:pPr>
                      <a:r>
                        <a:rPr lang="en-US" sz="1000" b="1" dirty="0">
                          <a:effectLst/>
                        </a:rPr>
                        <a:t>Clear Pool </a:t>
                      </a:r>
                      <a:endParaRPr lang="en-US" sz="1000" b="1" dirty="0">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8am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887039923"/>
                  </a:ext>
                </a:extLst>
              </a:tr>
              <a:tr h="209465">
                <a:tc>
                  <a:txBody>
                    <a:bodyPr/>
                    <a:lstStyle/>
                    <a:p>
                      <a:pPr marL="0" marR="0" algn="l">
                        <a:spcBef>
                          <a:spcPts val="0"/>
                        </a:spcBef>
                        <a:spcAft>
                          <a:spcPts val="0"/>
                        </a:spcAft>
                      </a:pPr>
                      <a:r>
                        <a:rPr lang="en-US" sz="1000" b="1">
                          <a:effectLst/>
                        </a:rPr>
                        <a:t>Parade of Officials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8:10am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695351290"/>
                  </a:ext>
                </a:extLst>
              </a:tr>
              <a:tr h="390623">
                <a:tc>
                  <a:txBody>
                    <a:bodyPr/>
                    <a:lstStyle/>
                    <a:p>
                      <a:pPr marL="0" marR="0" algn="l">
                        <a:spcBef>
                          <a:spcPts val="0"/>
                        </a:spcBef>
                        <a:spcAft>
                          <a:spcPts val="0"/>
                        </a:spcAft>
                      </a:pPr>
                      <a:r>
                        <a:rPr lang="en-US" sz="1000" b="1">
                          <a:effectLst/>
                        </a:rPr>
                        <a:t>Championship Finals  (All Para-Athlete Finals)</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8:15am – 11:15am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17281524"/>
                  </a:ext>
                </a:extLst>
              </a:tr>
              <a:tr h="209465">
                <a:tc>
                  <a:txBody>
                    <a:bodyPr/>
                    <a:lstStyle/>
                    <a:p>
                      <a:pPr marL="0" marR="0" algn="l">
                        <a:spcBef>
                          <a:spcPts val="0"/>
                        </a:spcBef>
                        <a:spcAft>
                          <a:spcPts val="0"/>
                        </a:spcAft>
                      </a:pPr>
                      <a:r>
                        <a:rPr lang="en-US" sz="1000" b="1">
                          <a:effectLst/>
                        </a:rPr>
                        <a:t>Clear Building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11:30am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70544769"/>
                  </a:ext>
                </a:extLst>
              </a:tr>
              <a:tr h="3906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effectLst/>
                        </a:rPr>
                        <a:t>5A</a:t>
                      </a:r>
                      <a:endParaRPr lang="en-US" sz="1000" b="1" dirty="0">
                        <a:effectLst/>
                        <a:latin typeface="Calibri" panose="020F0502020204030204" pitchFamily="34" charset="0"/>
                        <a:ea typeface="MS PGothic" panose="020B0600070205080204" pitchFamily="34" charset="-128"/>
                      </a:endParaRPr>
                    </a:p>
                    <a:p>
                      <a:pPr marL="0" marR="0" algn="l">
                        <a:spcBef>
                          <a:spcPts val="0"/>
                        </a:spcBef>
                        <a:spcAft>
                          <a:spcPts val="0"/>
                        </a:spcAft>
                      </a:pPr>
                      <a:endParaRPr lang="en-US" sz="1000" b="1" dirty="0">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Tickets go on sale and doors open at 12:15pm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550474261"/>
                  </a:ext>
                </a:extLst>
              </a:tr>
              <a:tr h="390623">
                <a:tc>
                  <a:txBody>
                    <a:bodyPr/>
                    <a:lstStyle/>
                    <a:p>
                      <a:pPr marL="0" marR="0" algn="l">
                        <a:spcBef>
                          <a:spcPts val="0"/>
                        </a:spcBef>
                        <a:spcAft>
                          <a:spcPts val="0"/>
                        </a:spcAft>
                      </a:pPr>
                      <a:r>
                        <a:rPr lang="en-US" sz="1000" b="1">
                          <a:effectLst/>
                        </a:rPr>
                        <a:t>Participants May Enter Facility</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11:45am</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83600789"/>
                  </a:ext>
                </a:extLst>
              </a:tr>
              <a:tr h="209465">
                <a:tc>
                  <a:txBody>
                    <a:bodyPr/>
                    <a:lstStyle/>
                    <a:p>
                      <a:pPr marL="0" marR="0" algn="l">
                        <a:spcBef>
                          <a:spcPts val="0"/>
                        </a:spcBef>
                        <a:spcAft>
                          <a:spcPts val="0"/>
                        </a:spcAft>
                      </a:pPr>
                      <a:r>
                        <a:rPr lang="en-US" sz="1000" b="1">
                          <a:effectLst/>
                        </a:rPr>
                        <a:t>Competition Tank Warm-Up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Noon – 1pm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808520011"/>
                  </a:ext>
                </a:extLst>
              </a:tr>
              <a:tr h="209465">
                <a:tc>
                  <a:txBody>
                    <a:bodyPr/>
                    <a:lstStyle/>
                    <a:p>
                      <a:pPr marL="0" marR="0" algn="l">
                        <a:spcBef>
                          <a:spcPts val="0"/>
                        </a:spcBef>
                        <a:spcAft>
                          <a:spcPts val="0"/>
                        </a:spcAft>
                      </a:pPr>
                      <a:r>
                        <a:rPr lang="en-US" sz="1000" b="1">
                          <a:effectLst/>
                        </a:rPr>
                        <a:t>Officials Meeting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12:15pm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538150755"/>
                  </a:ext>
                </a:extLst>
              </a:tr>
              <a:tr h="209465">
                <a:tc>
                  <a:txBody>
                    <a:bodyPr/>
                    <a:lstStyle/>
                    <a:p>
                      <a:pPr marL="0" marR="0" algn="l">
                        <a:spcBef>
                          <a:spcPts val="0"/>
                        </a:spcBef>
                        <a:spcAft>
                          <a:spcPts val="0"/>
                        </a:spcAft>
                      </a:pPr>
                      <a:r>
                        <a:rPr lang="en-US" sz="1000" b="1">
                          <a:effectLst/>
                        </a:rPr>
                        <a:t>Clear Pool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1pm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040353583"/>
                  </a:ext>
                </a:extLst>
              </a:tr>
              <a:tr h="209465">
                <a:tc>
                  <a:txBody>
                    <a:bodyPr/>
                    <a:lstStyle/>
                    <a:p>
                      <a:pPr marL="0" marR="0" algn="l">
                        <a:spcBef>
                          <a:spcPts val="0"/>
                        </a:spcBef>
                        <a:spcAft>
                          <a:spcPts val="0"/>
                        </a:spcAft>
                      </a:pPr>
                      <a:r>
                        <a:rPr lang="en-US" sz="1000" b="1">
                          <a:effectLst/>
                        </a:rPr>
                        <a:t>Parade of Officials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1:10pm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033636609"/>
                  </a:ext>
                </a:extLst>
              </a:tr>
              <a:tr h="209465">
                <a:tc>
                  <a:txBody>
                    <a:bodyPr/>
                    <a:lstStyle/>
                    <a:p>
                      <a:pPr marL="0" marR="0" algn="l">
                        <a:spcBef>
                          <a:spcPts val="0"/>
                        </a:spcBef>
                        <a:spcAft>
                          <a:spcPts val="0"/>
                        </a:spcAft>
                      </a:pPr>
                      <a:r>
                        <a:rPr lang="en-US" sz="1000" b="1">
                          <a:effectLst/>
                        </a:rPr>
                        <a:t>Championship Finals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1:15pm – 4:15pm </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421104124"/>
                  </a:ext>
                </a:extLst>
              </a:tr>
              <a:tr h="209465">
                <a:tc>
                  <a:txBody>
                    <a:bodyPr/>
                    <a:lstStyle/>
                    <a:p>
                      <a:pPr marL="0" marR="0" algn="l">
                        <a:spcBef>
                          <a:spcPts val="0"/>
                        </a:spcBef>
                        <a:spcAft>
                          <a:spcPts val="0"/>
                        </a:spcAft>
                      </a:pPr>
                      <a:r>
                        <a:rPr lang="en-US" sz="1000" b="1">
                          <a:effectLst/>
                        </a:rPr>
                        <a:t>Clear Building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4:30pm </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657200088"/>
                  </a:ext>
                </a:extLst>
              </a:tr>
              <a:tr h="390623">
                <a:tc>
                  <a:txBody>
                    <a:bodyPr/>
                    <a:lstStyle/>
                    <a:p>
                      <a:pPr marL="0" marR="0" algn="l">
                        <a:spcBef>
                          <a:spcPts val="0"/>
                        </a:spcBef>
                        <a:spcAft>
                          <a:spcPts val="0"/>
                        </a:spcAft>
                      </a:pPr>
                      <a:r>
                        <a:rPr lang="en-US" sz="1000" b="1" dirty="0">
                          <a:effectLst/>
                          <a:latin typeface="Calibri" panose="020F0502020204030204" pitchFamily="34" charset="0"/>
                          <a:ea typeface="MS PGothic" panose="020B0600070205080204" pitchFamily="34" charset="-128"/>
                        </a:rPr>
                        <a:t>5A</a:t>
                      </a:r>
                    </a:p>
                  </a:txBody>
                  <a:tcPr marL="45218" marR="50000" marT="19565" marB="0"/>
                </a:tc>
                <a:tc>
                  <a:txBody>
                    <a:bodyPr/>
                    <a:lstStyle/>
                    <a:p>
                      <a:pPr marL="3175" marR="0" algn="l">
                        <a:spcBef>
                          <a:spcPts val="0"/>
                        </a:spcBef>
                        <a:spcAft>
                          <a:spcPts val="0"/>
                        </a:spcAft>
                      </a:pPr>
                      <a:r>
                        <a:rPr lang="en-US" sz="1000" b="1" dirty="0">
                          <a:effectLst/>
                        </a:rPr>
                        <a:t>Tickets go on sale and doors open at 5:30pm </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06329621"/>
                  </a:ext>
                </a:extLst>
              </a:tr>
              <a:tr h="390623">
                <a:tc>
                  <a:txBody>
                    <a:bodyPr/>
                    <a:lstStyle/>
                    <a:p>
                      <a:pPr marL="0" marR="0" algn="l">
                        <a:spcBef>
                          <a:spcPts val="0"/>
                        </a:spcBef>
                        <a:spcAft>
                          <a:spcPts val="0"/>
                        </a:spcAft>
                      </a:pPr>
                      <a:r>
                        <a:rPr lang="en-US" sz="1000" b="1">
                          <a:effectLst/>
                        </a:rPr>
                        <a:t>Participants May Enter Facility</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5:00pm</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440410696"/>
                  </a:ext>
                </a:extLst>
              </a:tr>
              <a:tr h="209465">
                <a:tc>
                  <a:txBody>
                    <a:bodyPr/>
                    <a:lstStyle/>
                    <a:p>
                      <a:pPr marL="0" marR="0" algn="l">
                        <a:spcBef>
                          <a:spcPts val="0"/>
                        </a:spcBef>
                        <a:spcAft>
                          <a:spcPts val="0"/>
                        </a:spcAft>
                      </a:pPr>
                      <a:r>
                        <a:rPr lang="en-US" sz="1000" b="1">
                          <a:effectLst/>
                        </a:rPr>
                        <a:t>Competition Tank Warm-Up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5:15pm – 6:15pm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470804771"/>
                  </a:ext>
                </a:extLst>
              </a:tr>
              <a:tr h="209465">
                <a:tc>
                  <a:txBody>
                    <a:bodyPr/>
                    <a:lstStyle/>
                    <a:p>
                      <a:pPr marL="0" marR="0" algn="l">
                        <a:spcBef>
                          <a:spcPts val="0"/>
                        </a:spcBef>
                        <a:spcAft>
                          <a:spcPts val="0"/>
                        </a:spcAft>
                      </a:pPr>
                      <a:r>
                        <a:rPr lang="en-US" sz="1000" b="1">
                          <a:effectLst/>
                        </a:rPr>
                        <a:t>Officials Meeting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5:30pm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363394459"/>
                  </a:ext>
                </a:extLst>
              </a:tr>
              <a:tr h="209465">
                <a:tc>
                  <a:txBody>
                    <a:bodyPr/>
                    <a:lstStyle/>
                    <a:p>
                      <a:pPr marL="0" marR="0" algn="l">
                        <a:spcBef>
                          <a:spcPts val="0"/>
                        </a:spcBef>
                        <a:spcAft>
                          <a:spcPts val="0"/>
                        </a:spcAft>
                      </a:pPr>
                      <a:r>
                        <a:rPr lang="en-US" sz="1000" b="1">
                          <a:effectLst/>
                        </a:rPr>
                        <a:t>Clear Pool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6:15pm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487637654"/>
                  </a:ext>
                </a:extLst>
              </a:tr>
              <a:tr h="209465">
                <a:tc>
                  <a:txBody>
                    <a:bodyPr/>
                    <a:lstStyle/>
                    <a:p>
                      <a:pPr marL="0" marR="0" algn="l">
                        <a:spcBef>
                          <a:spcPts val="0"/>
                        </a:spcBef>
                        <a:spcAft>
                          <a:spcPts val="0"/>
                        </a:spcAft>
                      </a:pPr>
                      <a:r>
                        <a:rPr lang="en-US" sz="1000" b="1">
                          <a:effectLst/>
                        </a:rPr>
                        <a:t>Parade of Officials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6:25pm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2676206152"/>
                  </a:ext>
                </a:extLst>
              </a:tr>
              <a:tr h="209465">
                <a:tc>
                  <a:txBody>
                    <a:bodyPr/>
                    <a:lstStyle/>
                    <a:p>
                      <a:pPr marL="0" marR="0" algn="l">
                        <a:spcBef>
                          <a:spcPts val="0"/>
                        </a:spcBef>
                        <a:spcAft>
                          <a:spcPts val="0"/>
                        </a:spcAft>
                      </a:pPr>
                      <a:r>
                        <a:rPr lang="en-US" sz="1000" b="1">
                          <a:effectLst/>
                        </a:rPr>
                        <a:t>Championship Finals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a:effectLst/>
                        </a:rPr>
                        <a:t>6:30pm – 9:30pm </a:t>
                      </a:r>
                      <a:endParaRPr lang="en-US" sz="1000" b="1">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1413129641"/>
                  </a:ext>
                </a:extLst>
              </a:tr>
              <a:tr h="209465">
                <a:tc>
                  <a:txBody>
                    <a:bodyPr/>
                    <a:lstStyle/>
                    <a:p>
                      <a:pPr marL="0" marR="0" algn="l">
                        <a:spcBef>
                          <a:spcPts val="0"/>
                        </a:spcBef>
                        <a:spcAft>
                          <a:spcPts val="0"/>
                        </a:spcAft>
                      </a:pPr>
                      <a:r>
                        <a:rPr lang="en-US" sz="1000" b="1">
                          <a:effectLst/>
                        </a:rPr>
                        <a:t>Clear Building </a:t>
                      </a:r>
                      <a:endParaRPr lang="en-US" sz="1000" b="1">
                        <a:effectLst/>
                        <a:latin typeface="Calibri" panose="020F0502020204030204" pitchFamily="34" charset="0"/>
                        <a:ea typeface="MS PGothic" panose="020B0600070205080204" pitchFamily="34" charset="-128"/>
                      </a:endParaRPr>
                    </a:p>
                  </a:txBody>
                  <a:tcPr marL="45218" marR="50000" marT="19565" marB="0"/>
                </a:tc>
                <a:tc>
                  <a:txBody>
                    <a:bodyPr/>
                    <a:lstStyle/>
                    <a:p>
                      <a:pPr marL="3175" marR="0" algn="l">
                        <a:spcBef>
                          <a:spcPts val="0"/>
                        </a:spcBef>
                        <a:spcAft>
                          <a:spcPts val="0"/>
                        </a:spcAft>
                      </a:pPr>
                      <a:r>
                        <a:rPr lang="en-US" sz="1000" b="1" dirty="0">
                          <a:effectLst/>
                        </a:rPr>
                        <a:t>9:45pm </a:t>
                      </a:r>
                      <a:endParaRPr lang="en-US" sz="1000" b="1" dirty="0">
                        <a:effectLst/>
                        <a:latin typeface="Calibri" panose="020F0502020204030204" pitchFamily="34" charset="0"/>
                        <a:ea typeface="MS PGothic" panose="020B0600070205080204" pitchFamily="34" charset="-128"/>
                      </a:endParaRPr>
                    </a:p>
                  </a:txBody>
                  <a:tcPr marL="45218" marR="50000" marT="19565" marB="0"/>
                </a:tc>
                <a:extLst>
                  <a:ext uri="{0D108BD9-81ED-4DB2-BD59-A6C34878D82A}">
                    <a16:rowId xmlns:a16="http://schemas.microsoft.com/office/drawing/2014/main" val="4213411743"/>
                  </a:ext>
                </a:extLst>
              </a:tr>
            </a:tbl>
          </a:graphicData>
        </a:graphic>
      </p:graphicFrame>
    </p:spTree>
    <p:extLst>
      <p:ext uri="{BB962C8B-B14F-4D97-AF65-F5344CB8AC3E}">
        <p14:creationId xmlns:p14="http://schemas.microsoft.com/office/powerpoint/2010/main" val="2720797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7FAF82D-957F-4E28-ABD4-533252DA3A6B}"/>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Para-Athlete Reminders</a:t>
            </a:r>
          </a:p>
        </p:txBody>
      </p:sp>
      <p:sp>
        <p:nvSpPr>
          <p:cNvPr id="3" name="Content Placeholder 2">
            <a:extLst>
              <a:ext uri="{FF2B5EF4-FFF2-40B4-BE49-F238E27FC236}">
                <a16:creationId xmlns:a16="http://schemas.microsoft.com/office/drawing/2014/main" id="{D8AF6F83-FEE9-4667-AE76-244DBBEA9928}"/>
              </a:ext>
            </a:extLst>
          </p:cNvPr>
          <p:cNvSpPr>
            <a:spLocks noGrp="1"/>
          </p:cNvSpPr>
          <p:nvPr>
            <p:ph idx="1"/>
          </p:nvPr>
        </p:nvSpPr>
        <p:spPr>
          <a:xfrm>
            <a:off x="1367624" y="2490436"/>
            <a:ext cx="9708995" cy="3567173"/>
          </a:xfrm>
        </p:spPr>
        <p:txBody>
          <a:bodyPr anchor="ctr">
            <a:normAutofit/>
          </a:bodyPr>
          <a:lstStyle/>
          <a:p>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Para-Athlete Finals: During the 4A/3A/2A/1A Finals for ALL para-athletes and all para-athlete events</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765389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7FAF82D-957F-4E28-ABD4-533252DA3A6B}"/>
              </a:ext>
            </a:extLst>
          </p:cNvPr>
          <p:cNvSpPr>
            <a:spLocks noGrp="1"/>
          </p:cNvSpPr>
          <p:nvPr>
            <p:ph type="title"/>
          </p:nvPr>
        </p:nvSpPr>
        <p:spPr>
          <a:xfrm>
            <a:off x="958506" y="800392"/>
            <a:ext cx="10264697" cy="1212102"/>
          </a:xfrm>
        </p:spPr>
        <p:txBody>
          <a:bodyPr>
            <a:normAutofit/>
          </a:bodyPr>
          <a:lstStyle/>
          <a:p>
            <a:r>
              <a:rPr lang="en-US" sz="4000" dirty="0">
                <a:solidFill>
                  <a:srgbClr val="FFFFFF"/>
                </a:solidFill>
              </a:rPr>
              <a:t>Volunteers - Needed</a:t>
            </a:r>
          </a:p>
        </p:txBody>
      </p:sp>
      <p:sp>
        <p:nvSpPr>
          <p:cNvPr id="3" name="Content Placeholder 2">
            <a:extLst>
              <a:ext uri="{FF2B5EF4-FFF2-40B4-BE49-F238E27FC236}">
                <a16:creationId xmlns:a16="http://schemas.microsoft.com/office/drawing/2014/main" id="{D8AF6F83-FEE9-4667-AE76-244DBBEA9928}"/>
              </a:ext>
            </a:extLst>
          </p:cNvPr>
          <p:cNvSpPr>
            <a:spLocks noGrp="1"/>
          </p:cNvSpPr>
          <p:nvPr>
            <p:ph idx="1"/>
          </p:nvPr>
        </p:nvSpPr>
        <p:spPr>
          <a:xfrm>
            <a:off x="1070164" y="2600034"/>
            <a:ext cx="10712126" cy="3567173"/>
          </a:xfrm>
        </p:spPr>
        <p:txBody>
          <a:bodyPr anchor="ctr">
            <a:normAutofit/>
          </a:bodyPr>
          <a:lstStyle/>
          <a:p>
            <a:r>
              <a:rPr lang="en-US" sz="2400" b="1" dirty="0">
                <a:effectLst/>
                <a:latin typeface="Calibri" panose="020F0502020204030204" pitchFamily="34" charset="0"/>
                <a:ea typeface="Times New Roman" panose="02020603050405020304" pitchFamily="18" charset="0"/>
                <a:cs typeface="Times New Roman" panose="02020603050405020304" pitchFamily="18" charset="0"/>
              </a:rPr>
              <a:t>The link to sign-up:  </a:t>
            </a:r>
            <a:r>
              <a:rPr lang="en-US" sz="1800" u="sng" dirty="0">
                <a:hlinkClick r:id="rId3"/>
              </a:rPr>
              <a:t>https://www.signupgenius.com/go/10C0E4CA8AA23A6F9CF8-62409905-osaa#/</a:t>
            </a:r>
            <a:endParaRPr lang="en-US" sz="1200" dirty="0">
              <a:effectLst/>
              <a:latin typeface="Aptos" panose="020B0004020202020204" pitchFamily="34" charset="0"/>
              <a:ea typeface="Aptos" panose="020B0004020202020204" pitchFamily="34" charset="0"/>
              <a:cs typeface="Aptos" panose="020B0004020202020204" pitchFamily="34" charset="0"/>
            </a:endParaRPr>
          </a:p>
          <a:p>
            <a:r>
              <a:rPr lang="en-US" sz="2400" b="1" dirty="0">
                <a:effectLst/>
                <a:latin typeface="Arial" panose="020B0604020202020204" pitchFamily="34" charset="0"/>
                <a:ea typeface="Times New Roman" panose="02020603050405020304" pitchFamily="18" charset="0"/>
                <a:cs typeface="Times New Roman" panose="02020603050405020304" pitchFamily="18" charset="0"/>
              </a:rPr>
              <a:t>Positions needed</a:t>
            </a:r>
          </a:p>
          <a:p>
            <a:pPr lvl="1"/>
            <a:r>
              <a:rPr lang="en-US" sz="2000" b="1" dirty="0">
                <a:latin typeface="Arial" panose="020B0604020202020204" pitchFamily="34" charset="0"/>
                <a:ea typeface="Times New Roman" panose="02020603050405020304" pitchFamily="18" charset="0"/>
                <a:cs typeface="Times New Roman" panose="02020603050405020304" pitchFamily="18" charset="0"/>
              </a:rPr>
              <a:t>Safety Marshall</a:t>
            </a:r>
          </a:p>
          <a:p>
            <a:pPr lvl="1"/>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Runner</a:t>
            </a:r>
          </a:p>
          <a:p>
            <a:pPr lvl="1"/>
            <a:r>
              <a:rPr lang="en-US" sz="2000" b="1" dirty="0">
                <a:latin typeface="Arial" panose="020B0604020202020204" pitchFamily="34" charset="0"/>
                <a:ea typeface="Times New Roman" panose="02020603050405020304" pitchFamily="18" charset="0"/>
                <a:cs typeface="Times New Roman" panose="02020603050405020304" pitchFamily="18" charset="0"/>
              </a:rPr>
              <a:t>Head Timer</a:t>
            </a:r>
          </a:p>
          <a:p>
            <a:pPr lvl="1"/>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Lane Timers</a:t>
            </a:r>
          </a:p>
          <a:p>
            <a:r>
              <a:rPr lang="en-US" sz="2400" dirty="0"/>
              <a:t>25% of the positions are filled up (both days), thanks for getting this out to your community!</a:t>
            </a:r>
          </a:p>
          <a:p>
            <a:r>
              <a:rPr lang="en-US" sz="2400" dirty="0"/>
              <a:t>We need your help to run this meet!!!</a:t>
            </a:r>
          </a:p>
        </p:txBody>
      </p:sp>
    </p:spTree>
    <p:extLst>
      <p:ext uri="{BB962C8B-B14F-4D97-AF65-F5344CB8AC3E}">
        <p14:creationId xmlns:p14="http://schemas.microsoft.com/office/powerpoint/2010/main" val="40377610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2363</TotalTime>
  <Words>1286</Words>
  <Application>Microsoft Office PowerPoint</Application>
  <PresentationFormat>Widescreen</PresentationFormat>
  <Paragraphs>185</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Calibri</vt:lpstr>
      <vt:lpstr>Calibri Light</vt:lpstr>
      <vt:lpstr>Times New Roman</vt:lpstr>
      <vt:lpstr>Office Theme</vt:lpstr>
      <vt:lpstr>2025-26 Swimming State Championships Coaches Meeting </vt:lpstr>
      <vt:lpstr>POE: Sportsmanship</vt:lpstr>
      <vt:lpstr>Tualatin Hills Aquatic Center</vt:lpstr>
      <vt:lpstr>Tualatin Hills Aquatic Center</vt:lpstr>
      <vt:lpstr>PowerPoint Presentation</vt:lpstr>
      <vt:lpstr>PowerPoint Presentation</vt:lpstr>
      <vt:lpstr>PowerPoint Presentation</vt:lpstr>
      <vt:lpstr>Para-Athlete Reminders</vt:lpstr>
      <vt:lpstr>Volunteers - Needed</vt:lpstr>
      <vt:lpstr>Meet Manager 8.0 Backups – District Meets</vt:lpstr>
      <vt:lpstr>OSAA Swimming State Rules Interpreter</vt:lpstr>
      <vt:lpstr>RELAY ENTRY TIMELINE</vt:lpstr>
      <vt:lpstr>Number of Entries Allowed Per Individual</vt:lpstr>
      <vt:lpstr>State Championship Meet Referees</vt:lpstr>
      <vt:lpstr>Question and Answers Time</vt:lpstr>
      <vt:lpstr>2026 Swimming State Championships Coaches Meeting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OSAA / OnPoint Community Credit Union</dc:title>
  <dc:creator>KT Emerson</dc:creator>
  <cp:lastModifiedBy>Kris Welch</cp:lastModifiedBy>
  <cp:revision>51</cp:revision>
  <cp:lastPrinted>2026-02-19T03:53:37Z</cp:lastPrinted>
  <dcterms:created xsi:type="dcterms:W3CDTF">2019-11-05T19:32:34Z</dcterms:created>
  <dcterms:modified xsi:type="dcterms:W3CDTF">2026-02-19T04:47:10Z</dcterms:modified>
</cp:coreProperties>
</file>